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325" r:id="rId5"/>
    <p:sldId id="326" r:id="rId6"/>
    <p:sldId id="327" r:id="rId7"/>
    <p:sldId id="328" r:id="rId8"/>
    <p:sldId id="329" r:id="rId9"/>
    <p:sldId id="342" r:id="rId10"/>
    <p:sldId id="341" r:id="rId11"/>
    <p:sldId id="330" r:id="rId12"/>
    <p:sldId id="331" r:id="rId13"/>
    <p:sldId id="332" r:id="rId14"/>
    <p:sldId id="333" r:id="rId15"/>
    <p:sldId id="334" r:id="rId16"/>
    <p:sldId id="335" r:id="rId17"/>
    <p:sldId id="336" r:id="rId18"/>
    <p:sldId id="337" r:id="rId19"/>
    <p:sldId id="338" r:id="rId20"/>
    <p:sldId id="339" r:id="rId21"/>
    <p:sldId id="340" r:id="rId22"/>
  </p:sldIdLst>
  <p:sldSz cx="9144000" cy="5143500" type="screen16x9"/>
  <p:notesSz cx="6858000" cy="9144000"/>
  <p:embeddedFontLst>
    <p:embeddedFont>
      <p:font typeface="Calisto MT" panose="02040603050505030304" pitchFamily="18" charset="77"/>
      <p:regular r:id="rId26"/>
      <p:bold r:id="rId27"/>
      <p:italic r:id="rId28"/>
      <p:boldItalic r:id="rId29"/>
    </p:embeddedFont>
    <p:embeddedFont>
      <p:font typeface="Cambria Math" panose="02040503050406030204" pitchFamily="18" charset="0"/>
      <p:regular r:id="rId30"/>
    </p:embeddedFont>
    <p:embeddedFont>
      <p:font typeface="Kanit Medium" pitchFamily="2" charset="-34"/>
      <p:regular r:id="rId31"/>
    </p:embeddedFont>
    <p:embeddedFont>
      <p:font typeface="Nunito Light" panose="020F0302020204030204" pitchFamily="34" charset="0"/>
      <p:regular r:id="rId32"/>
      <p:italic r:id="rId33"/>
    </p:embeddedFont>
    <p:embeddedFont>
      <p:font typeface="Raleway" pitchFamily="2" charset="77"/>
      <p:regular r:id="rId34"/>
      <p:bold r:id="rId35"/>
      <p:italic r:id="rId36"/>
      <p:boldItalic r:id="rId37"/>
    </p:embeddedFont>
    <p:embeddedFont>
      <p:font typeface="Roboto" panose="02000000000000000000" pitchFamily="2" charset="0"/>
      <p:regular r:id="rId38"/>
      <p:bold r:id="rId39"/>
      <p:italic r:id="rId40"/>
      <p:boldItalic r:id="rId41"/>
    </p:embeddedFont>
    <p:embeddedFont>
      <p:font typeface="Work Sans" pitchFamily="2" charset="77"/>
      <p:regular r:id="rId42"/>
      <p:bold r:id="rId43"/>
      <p:italic r:id="rId44"/>
      <p:boldItalic r:id="rId45"/>
    </p:embeddedFont>
    <p:embeddedFont>
      <p:font typeface="Work Sans Light" pitchFamily="2" charset="77"/>
      <p:regular r:id="rId46"/>
      <p: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92"/>
    <p:restoredTop sz="94672"/>
  </p:normalViewPr>
  <p:slideViewPr>
    <p:cSldViewPr snapToGrid="0" showGuides="1">
      <p:cViewPr varScale="1">
        <p:scale>
          <a:sx n="189" d="100"/>
          <a:sy n="189" d="100"/>
        </p:scale>
        <p:origin x="50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font" Target="fonts/font22.fntdata"/><Relationship Id="rId46" Type="http://schemas.openxmlformats.org/officeDocument/2006/relationships/font" Target="fonts/font21.fntdata"/><Relationship Id="rId45" Type="http://schemas.openxmlformats.org/officeDocument/2006/relationships/font" Target="fonts/font20.fntdata"/><Relationship Id="rId44" Type="http://schemas.openxmlformats.org/officeDocument/2006/relationships/font" Target="fonts/font19.fntdata"/><Relationship Id="rId43" Type="http://schemas.openxmlformats.org/officeDocument/2006/relationships/font" Target="fonts/font18.fntdata"/><Relationship Id="rId42" Type="http://schemas.openxmlformats.org/officeDocument/2006/relationships/font" Target="fonts/font17.fntdata"/><Relationship Id="rId41" Type="http://schemas.openxmlformats.org/officeDocument/2006/relationships/font" Target="fonts/font16.fntdata"/><Relationship Id="rId40" Type="http://schemas.openxmlformats.org/officeDocument/2006/relationships/font" Target="fonts/font15.fntdata"/><Relationship Id="rId4" Type="http://schemas.openxmlformats.org/officeDocument/2006/relationships/notesMaster" Target="notesMasters/notesMaster1.xml"/><Relationship Id="rId39" Type="http://schemas.openxmlformats.org/officeDocument/2006/relationships/font" Target="fonts/font14.fntdata"/><Relationship Id="rId38" Type="http://schemas.openxmlformats.org/officeDocument/2006/relationships/font" Target="fonts/font13.fntdata"/><Relationship Id="rId37" Type="http://schemas.openxmlformats.org/officeDocument/2006/relationships/font" Target="fonts/font12.fntdata"/><Relationship Id="rId36" Type="http://schemas.openxmlformats.org/officeDocument/2006/relationships/font" Target="fonts/font11.fntdata"/><Relationship Id="rId35" Type="http://schemas.openxmlformats.org/officeDocument/2006/relationships/font" Target="fonts/font10.fntdata"/><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249"/>
        <p:cNvGrpSpPr/>
        <p:nvPr/>
      </p:nvGrpSpPr>
      <p:grpSpPr>
        <a:xfrm>
          <a:off x="0" y="0"/>
          <a:ext cx="0" cy="0"/>
          <a:chOff x="0" y="0"/>
          <a:chExt cx="0" cy="0"/>
        </a:xfrm>
      </p:grpSpPr>
      <p:sp>
        <p:nvSpPr>
          <p:cNvPr id="1250" name="Google Shape;1250;g2754ca1db59_0_2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1" name="Google Shape;1251;g2754ca1db59_0_2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249"/>
        <p:cNvGrpSpPr/>
        <p:nvPr/>
      </p:nvGrpSpPr>
      <p:grpSpPr>
        <a:xfrm>
          <a:off x="0" y="0"/>
          <a:ext cx="0" cy="0"/>
          <a:chOff x="0" y="0"/>
          <a:chExt cx="0" cy="0"/>
        </a:xfrm>
      </p:grpSpPr>
      <p:sp>
        <p:nvSpPr>
          <p:cNvPr id="1250" name="Google Shape;1250;g2754ca1db59_0_2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1" name="Google Shape;1251;g2754ca1db59_0_2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4" Type="http://schemas.openxmlformats.org/officeDocument/2006/relationships/hyperlink" Target="http://bit.ly/2TtBDfr" TargetMode="External"/><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218975" y="2686525"/>
            <a:ext cx="6705900" cy="1401000"/>
          </a:xfrm>
          <a:prstGeom prst="rect">
            <a:avLst/>
          </a:prstGeom>
          <a:solidFill>
            <a:schemeClr val="lt1"/>
          </a:solidFill>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4500" b="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a:spLocks noGrp="1"/>
          </p:cNvSpPr>
          <p:nvPr>
            <p:ph type="subTitle" idx="1"/>
          </p:nvPr>
        </p:nvSpPr>
        <p:spPr>
          <a:xfrm>
            <a:off x="1219125" y="4186475"/>
            <a:ext cx="6705900" cy="341400"/>
          </a:xfrm>
          <a:prstGeom prst="rect">
            <a:avLst/>
          </a:prstGeom>
          <a:solidFill>
            <a:schemeClr val="lt1"/>
          </a:solidFill>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600">
                <a:solidFill>
                  <a:schemeClr val="dk1"/>
                </a:solidFill>
                <a:latin typeface="Work Sans"/>
                <a:ea typeface="Work Sans"/>
                <a:cs typeface="Work Sans"/>
                <a:sym typeface="Work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713225" y="3775500"/>
            <a:ext cx="3420900" cy="841800"/>
          </a:xfrm>
          <a:prstGeom prst="rect">
            <a:avLst/>
          </a:prstGeom>
        </p:spPr>
        <p:txBody>
          <a:bodyPr spcFirstLastPara="1" wrap="square" lIns="91425" tIns="91425" rIns="91425" bIns="91425" anchor="t" anchorCtr="0">
            <a:noAutofit/>
          </a:bodyPr>
          <a:lstStyle>
            <a:lvl1pPr lvl="0" algn="l">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a:spLocks noGrp="1"/>
          </p:cNvSpPr>
          <p:nvPr>
            <p:ph type="title" idx="2" hasCustomPrompt="1"/>
          </p:nvPr>
        </p:nvSpPr>
        <p:spPr>
          <a:xfrm>
            <a:off x="713225" y="2694275"/>
            <a:ext cx="1235700" cy="6162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4" name="Google Shape;14;p3"/>
          <p:cNvSpPr>
            <a:spLocks noGrp="1"/>
          </p:cNvSpPr>
          <p:nvPr>
            <p:ph type="pic" idx="3"/>
          </p:nvPr>
        </p:nvSpPr>
        <p:spPr>
          <a:xfrm>
            <a:off x="4742525" y="2397000"/>
            <a:ext cx="3688200" cy="22071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 name="Google Shape;20;p5"/>
          <p:cNvSpPr txBox="1">
            <a:spLocks noGrp="1"/>
          </p:cNvSpPr>
          <p:nvPr>
            <p:ph type="subTitle" idx="1"/>
          </p:nvPr>
        </p:nvSpPr>
        <p:spPr>
          <a:xfrm>
            <a:off x="5052154" y="2697699"/>
            <a:ext cx="3378600" cy="1252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21" name="Google Shape;21;p5"/>
          <p:cNvSpPr txBox="1">
            <a:spLocks noGrp="1"/>
          </p:cNvSpPr>
          <p:nvPr>
            <p:ph type="subTitle" idx="2"/>
          </p:nvPr>
        </p:nvSpPr>
        <p:spPr>
          <a:xfrm>
            <a:off x="726799" y="2697699"/>
            <a:ext cx="3378600" cy="1252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22" name="Google Shape;22;p5"/>
          <p:cNvSpPr txBox="1">
            <a:spLocks noGrp="1"/>
          </p:cNvSpPr>
          <p:nvPr>
            <p:ph type="subTitle" idx="3"/>
          </p:nvPr>
        </p:nvSpPr>
        <p:spPr>
          <a:xfrm>
            <a:off x="726799" y="2333200"/>
            <a:ext cx="3378600" cy="36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23" name="Google Shape;23;p5"/>
          <p:cNvSpPr txBox="1">
            <a:spLocks noGrp="1"/>
          </p:cNvSpPr>
          <p:nvPr>
            <p:ph type="subTitle" idx="4"/>
          </p:nvPr>
        </p:nvSpPr>
        <p:spPr>
          <a:xfrm>
            <a:off x="5052154" y="2333200"/>
            <a:ext cx="3378600" cy="36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grpSp>
        <p:nvGrpSpPr>
          <p:cNvPr id="24" name="Google Shape;24;p5"/>
          <p:cNvGrpSpPr/>
          <p:nvPr/>
        </p:nvGrpSpPr>
        <p:grpSpPr>
          <a:xfrm>
            <a:off x="-24400" y="4426109"/>
            <a:ext cx="9192925" cy="638912"/>
            <a:chOff x="-24400" y="4426109"/>
            <a:chExt cx="9192925" cy="638912"/>
          </a:xfrm>
        </p:grpSpPr>
        <p:grpSp>
          <p:nvGrpSpPr>
            <p:cNvPr id="25" name="Google Shape;25;p5"/>
            <p:cNvGrpSpPr/>
            <p:nvPr/>
          </p:nvGrpSpPr>
          <p:grpSpPr>
            <a:xfrm flipH="1">
              <a:off x="-49" y="4426109"/>
              <a:ext cx="9144224" cy="508972"/>
              <a:chOff x="3813377" y="4427079"/>
              <a:chExt cx="3441819" cy="684378"/>
            </a:xfrm>
          </p:grpSpPr>
          <p:sp>
            <p:nvSpPr>
              <p:cNvPr id="26" name="Google Shape;26;p5"/>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 name="Google Shape;27;p5"/>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 name="Google Shape;28;p5"/>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 name="Google Shape;29;p5"/>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 name="Google Shape;30;p5"/>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 name="Google Shape;31;p5"/>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 name="Google Shape;32;p5"/>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 name="Google Shape;33;p5"/>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 name="Google Shape;34;p5"/>
              <p:cNvSpPr/>
              <p:nvPr/>
            </p:nvSpPr>
            <p:spPr>
              <a:xfrm>
                <a:off x="480147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 name="Google Shape;35;p5"/>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 name="Google Shape;36;p5"/>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5"/>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 name="Google Shape;38;p5"/>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 name="Google Shape;39;p5"/>
              <p:cNvSpPr/>
              <p:nvPr/>
            </p:nvSpPr>
            <p:spPr>
              <a:xfrm>
                <a:off x="3813377" y="4427079"/>
                <a:ext cx="25247" cy="684378"/>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 name="Google Shape;40;p5"/>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 name="Google Shape;41;p5"/>
              <p:cNvSpPr/>
              <p:nvPr/>
            </p:nvSpPr>
            <p:spPr>
              <a:xfrm>
                <a:off x="39124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 name="Google Shape;42;p5"/>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 name="Google Shape;43;p5"/>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 name="Google Shape;44;p5"/>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 name="Google Shape;45;p5"/>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 name="Google Shape;46;p5"/>
              <p:cNvSpPr/>
              <p:nvPr/>
            </p:nvSpPr>
            <p:spPr>
              <a:xfrm>
                <a:off x="4157899" y="4990220"/>
                <a:ext cx="29331" cy="121194"/>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 name="Google Shape;47;p5"/>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 name="Google Shape;48;p5"/>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 name="Google Shape;49;p5"/>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 name="Google Shape;50;p5"/>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 name="Google Shape;51;p5"/>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 name="Google Shape;52;p5"/>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 name="Google Shape;53;p5"/>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 name="Google Shape;54;p5"/>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 name="Google Shape;55;p5"/>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 name="Google Shape;56;p5"/>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 name="Google Shape;57;p5"/>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 name="Google Shape;58;p5"/>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 name="Google Shape;59;p5"/>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 name="Google Shape;60;p5"/>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 name="Google Shape;61;p5"/>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 name="Google Shape;62;p5"/>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 name="Google Shape;63;p5"/>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 name="Google Shape;64;p5"/>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 name="Google Shape;65;p5"/>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 name="Google Shape;66;p5"/>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 name="Google Shape;67;p5"/>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 name="Google Shape;68;p5"/>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 name="Google Shape;69;p5"/>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 name="Google Shape;70;p5"/>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71;p5"/>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 name="Google Shape;72;p5"/>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 name="Google Shape;73;p5"/>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74;p5"/>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75;p5"/>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76;p5"/>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77;p5"/>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78;p5"/>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79;p5"/>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80;p5"/>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 name="Google Shape;81;p5"/>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 name="Google Shape;82;p5"/>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 name="Google Shape;83;p5"/>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84;p5"/>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85;p5"/>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 name="Google Shape;86;p5"/>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 name="Google Shape;87;p5"/>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 name="Google Shape;88;p5"/>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 name="Google Shape;89;p5"/>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 name="Google Shape;90;p5"/>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 name="Google Shape;91;p5"/>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 name="Google Shape;92;p5"/>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 name="Google Shape;93;p5"/>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 name="Google Shape;94;p5"/>
              <p:cNvSpPr/>
              <p:nvPr/>
            </p:nvSpPr>
            <p:spPr>
              <a:xfrm>
                <a:off x="7177772" y="4936907"/>
                <a:ext cx="29303" cy="174489"/>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 name="Google Shape;95;p5"/>
              <p:cNvSpPr/>
              <p:nvPr/>
            </p:nvSpPr>
            <p:spPr>
              <a:xfrm>
                <a:off x="7228651" y="4972308"/>
                <a:ext cx="26545" cy="139105"/>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96" name="Google Shape;96;p5"/>
            <p:cNvGrpSpPr/>
            <p:nvPr/>
          </p:nvGrpSpPr>
          <p:grpSpPr>
            <a:xfrm>
              <a:off x="-1" y="4935256"/>
              <a:ext cx="9144134" cy="129765"/>
              <a:chOff x="237925" y="603400"/>
              <a:chExt cx="3162200" cy="44875"/>
            </a:xfrm>
          </p:grpSpPr>
          <p:sp>
            <p:nvSpPr>
              <p:cNvPr id="97" name="Google Shape;97;p5"/>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 name="Google Shape;98;p5"/>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9" name="Google Shape;99;p5"/>
            <p:cNvSpPr/>
            <p:nvPr/>
          </p:nvSpPr>
          <p:spPr>
            <a:xfrm>
              <a:off x="-24400" y="4470863"/>
              <a:ext cx="9192925" cy="419450"/>
            </a:xfrm>
            <a:custGeom>
              <a:avLst/>
              <a:gdLst/>
              <a:ahLst/>
              <a:cxnLst/>
              <a:rect l="l" t="t" r="r" b="b"/>
              <a:pathLst>
                <a:path w="367717" h="16778" extrusionOk="0">
                  <a:moveTo>
                    <a:pt x="0" y="16778"/>
                  </a:moveTo>
                  <a:lnTo>
                    <a:pt x="23769" y="11535"/>
                  </a:lnTo>
                  <a:lnTo>
                    <a:pt x="49635" y="15729"/>
                  </a:lnTo>
                  <a:lnTo>
                    <a:pt x="74802" y="6991"/>
                  </a:lnTo>
                  <a:lnTo>
                    <a:pt x="108008" y="15379"/>
                  </a:lnTo>
                  <a:lnTo>
                    <a:pt x="144361" y="7340"/>
                  </a:lnTo>
                  <a:lnTo>
                    <a:pt x="178266" y="14680"/>
                  </a:lnTo>
                  <a:lnTo>
                    <a:pt x="229649" y="8738"/>
                  </a:lnTo>
                  <a:lnTo>
                    <a:pt x="254990" y="13282"/>
                  </a:lnTo>
                  <a:lnTo>
                    <a:pt x="327870" y="15205"/>
                  </a:lnTo>
                  <a:lnTo>
                    <a:pt x="367717" y="0"/>
                  </a:lnTo>
                </a:path>
              </a:pathLst>
            </a:custGeom>
            <a:noFill/>
            <a:ln w="28575" cap="flat" cmpd="sng">
              <a:solidFill>
                <a:schemeClr val="dk2"/>
              </a:solidFill>
              <a:prstDash val="solid"/>
              <a:round/>
              <a:headEnd type="none" w="med" len="med"/>
              <a:tailEnd type="none" w="med" len="med"/>
            </a:ln>
          </p:spPr>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8"/>
        <p:cNvGrpSpPr/>
        <p:nvPr/>
      </p:nvGrpSpPr>
      <p:grpSpPr>
        <a:xfrm>
          <a:off x="0" y="0"/>
          <a:ext cx="0" cy="0"/>
          <a:chOff x="0" y="0"/>
          <a:chExt cx="0" cy="0"/>
        </a:xfrm>
      </p:grpSpPr>
      <p:sp>
        <p:nvSpPr>
          <p:cNvPr id="259" name="Google Shape;259;p8"/>
          <p:cNvSpPr txBox="1">
            <a:spLocks noGrp="1"/>
          </p:cNvSpPr>
          <p:nvPr>
            <p:ph type="title"/>
          </p:nvPr>
        </p:nvSpPr>
        <p:spPr>
          <a:xfrm>
            <a:off x="1652700" y="2885850"/>
            <a:ext cx="5838600" cy="18147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260" name="Google Shape;260;p8"/>
          <p:cNvGrpSpPr/>
          <p:nvPr/>
        </p:nvGrpSpPr>
        <p:grpSpPr>
          <a:xfrm>
            <a:off x="-1" y="1900931"/>
            <a:ext cx="9144134" cy="129765"/>
            <a:chOff x="237925" y="603400"/>
            <a:chExt cx="3162200" cy="44875"/>
          </a:xfrm>
        </p:grpSpPr>
        <p:sp>
          <p:nvSpPr>
            <p:cNvPr id="261" name="Google Shape;261;p8"/>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 name="Google Shape;262;p8"/>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63" name="Google Shape;263;p8"/>
          <p:cNvGrpSpPr/>
          <p:nvPr/>
        </p:nvGrpSpPr>
        <p:grpSpPr>
          <a:xfrm flipH="1">
            <a:off x="-52" y="718275"/>
            <a:ext cx="9144252" cy="1182675"/>
            <a:chOff x="3813375" y="4666275"/>
            <a:chExt cx="3441829" cy="445150"/>
          </a:xfrm>
        </p:grpSpPr>
        <p:sp>
          <p:nvSpPr>
            <p:cNvPr id="264" name="Google Shape;264;p8"/>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5" name="Google Shape;265;p8"/>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6" name="Google Shape;266;p8"/>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 name="Google Shape;267;p8"/>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 name="Google Shape;268;p8"/>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9" name="Google Shape;269;p8"/>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0" name="Google Shape;270;p8"/>
            <p:cNvSpPr/>
            <p:nvPr/>
          </p:nvSpPr>
          <p:spPr>
            <a:xfrm>
              <a:off x="4704146" y="4906019"/>
              <a:ext cx="25933" cy="20537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1" name="Google Shape;271;p8"/>
            <p:cNvSpPr/>
            <p:nvPr/>
          </p:nvSpPr>
          <p:spPr>
            <a:xfrm>
              <a:off x="4752653" y="4921517"/>
              <a:ext cx="27947" cy="189880"/>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 name="Google Shape;272;p8"/>
            <p:cNvSpPr/>
            <p:nvPr/>
          </p:nvSpPr>
          <p:spPr>
            <a:xfrm>
              <a:off x="4801471" y="4951112"/>
              <a:ext cx="29303" cy="160290"/>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 name="Google Shape;273;p8"/>
            <p:cNvSpPr/>
            <p:nvPr/>
          </p:nvSpPr>
          <p:spPr>
            <a:xfrm>
              <a:off x="4852350" y="4972293"/>
              <a:ext cx="26603" cy="139105"/>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 name="Google Shape;274;p8"/>
            <p:cNvSpPr/>
            <p:nvPr/>
          </p:nvSpPr>
          <p:spPr>
            <a:xfrm>
              <a:off x="4900500" y="5055006"/>
              <a:ext cx="29275" cy="56385"/>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 name="Google Shape;275;p8"/>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 name="Google Shape;276;p8"/>
            <p:cNvSpPr/>
            <p:nvPr/>
          </p:nvSpPr>
          <p:spPr>
            <a:xfrm>
              <a:off x="5001204" y="4972302"/>
              <a:ext cx="25925" cy="139089"/>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 name="Google Shape;277;p8"/>
            <p:cNvSpPr/>
            <p:nvPr/>
          </p:nvSpPr>
          <p:spPr>
            <a:xfrm>
              <a:off x="3813375"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 name="Google Shape;278;p8"/>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9" name="Google Shape;279;p8"/>
            <p:cNvSpPr/>
            <p:nvPr/>
          </p:nvSpPr>
          <p:spPr>
            <a:xfrm>
              <a:off x="3912423" y="5017762"/>
              <a:ext cx="25228" cy="93641"/>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0" name="Google Shape;280;p8"/>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 name="Google Shape;281;p8"/>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 name="Google Shape;282;p8"/>
            <p:cNvSpPr/>
            <p:nvPr/>
          </p:nvSpPr>
          <p:spPr>
            <a:xfrm>
              <a:off x="4060599" y="5055006"/>
              <a:ext cx="25925" cy="56388"/>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 name="Google Shape;283;p8"/>
            <p:cNvSpPr/>
            <p:nvPr/>
          </p:nvSpPr>
          <p:spPr>
            <a:xfrm>
              <a:off x="4109098" y="4980517"/>
              <a:ext cx="21215" cy="130877"/>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4" name="Google Shape;284;p8"/>
            <p:cNvSpPr/>
            <p:nvPr/>
          </p:nvSpPr>
          <p:spPr>
            <a:xfrm>
              <a:off x="4157897" y="5004852"/>
              <a:ext cx="29331" cy="106551"/>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5" name="Google Shape;285;p8"/>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6" name="Google Shape;286;p8"/>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7" name="Google Shape;287;p8"/>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8" name="Google Shape;288;p8"/>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9" name="Google Shape;289;p8"/>
            <p:cNvSpPr/>
            <p:nvPr/>
          </p:nvSpPr>
          <p:spPr>
            <a:xfrm>
              <a:off x="5097147" y="4921536"/>
              <a:ext cx="32106" cy="189875"/>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0" name="Google Shape;290;p8"/>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 name="Google Shape;291;p8"/>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 name="Google Shape;292;p8"/>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 name="Google Shape;293;p8"/>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 name="Google Shape;294;p8"/>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 name="Google Shape;295;p8"/>
            <p:cNvSpPr/>
            <p:nvPr/>
          </p:nvSpPr>
          <p:spPr>
            <a:xfrm>
              <a:off x="5050700" y="5017752"/>
              <a:ext cx="25925" cy="9365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 name="Google Shape;296;p8"/>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 name="Google Shape;297;p8"/>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 name="Google Shape;298;p8"/>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 name="Google Shape;299;p8"/>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 name="Google Shape;300;p8"/>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 name="Google Shape;301;p8"/>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 name="Google Shape;302;p8"/>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3" name="Google Shape;303;p8"/>
            <p:cNvSpPr/>
            <p:nvPr/>
          </p:nvSpPr>
          <p:spPr>
            <a:xfrm>
              <a:off x="5493196" y="4934851"/>
              <a:ext cx="32106" cy="176547"/>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4" name="Google Shape;304;p8"/>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5" name="Google Shape;305;p8"/>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6" name="Google Shape;306;p8"/>
            <p:cNvSpPr/>
            <p:nvPr/>
          </p:nvSpPr>
          <p:spPr>
            <a:xfrm>
              <a:off x="5645127" y="4990228"/>
              <a:ext cx="25217" cy="12118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7" name="Google Shape;307;p8"/>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8" name="Google Shape;308;p8"/>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9" name="Google Shape;309;p8"/>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0" name="Google Shape;310;p8"/>
            <p:cNvSpPr/>
            <p:nvPr/>
          </p:nvSpPr>
          <p:spPr>
            <a:xfrm>
              <a:off x="5841802" y="4972303"/>
              <a:ext cx="27947" cy="139101"/>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1" name="Google Shape;311;p8"/>
            <p:cNvSpPr/>
            <p:nvPr/>
          </p:nvSpPr>
          <p:spPr>
            <a:xfrm>
              <a:off x="5890629" y="4951131"/>
              <a:ext cx="29294" cy="160290"/>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2" name="Google Shape;312;p8"/>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 name="Google Shape;313;p8"/>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 name="Google Shape;314;p8"/>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 name="Google Shape;315;p8"/>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 name="Google Shape;316;p8"/>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 name="Google Shape;317;p8"/>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 name="Google Shape;318;p8"/>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 name="Google Shape;319;p8"/>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 name="Google Shape;320;p8"/>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 name="Google Shape;321;p8"/>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 name="Google Shape;322;p8"/>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3" name="Google Shape;323;p8"/>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4" name="Google Shape;324;p8"/>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5" name="Google Shape;325;p8"/>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6" name="Google Shape;326;p8"/>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7" name="Google Shape;327;p8"/>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8" name="Google Shape;328;p8"/>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9" name="Google Shape;329;p8"/>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0" name="Google Shape;330;p8"/>
            <p:cNvSpPr/>
            <p:nvPr/>
          </p:nvSpPr>
          <p:spPr>
            <a:xfrm>
              <a:off x="7080454" y="4990228"/>
              <a:ext cx="25925" cy="121166"/>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 name="Google Shape;331;p8"/>
            <p:cNvSpPr/>
            <p:nvPr/>
          </p:nvSpPr>
          <p:spPr>
            <a:xfrm>
              <a:off x="7128952" y="5068980"/>
              <a:ext cx="27947" cy="4242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 name="Google Shape;332;p8"/>
            <p:cNvSpPr/>
            <p:nvPr/>
          </p:nvSpPr>
          <p:spPr>
            <a:xfrm>
              <a:off x="7177779" y="5055016"/>
              <a:ext cx="29294" cy="56397"/>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 name="Google Shape;333;p8"/>
            <p:cNvSpPr/>
            <p:nvPr/>
          </p:nvSpPr>
          <p:spPr>
            <a:xfrm>
              <a:off x="7228649" y="5079839"/>
              <a:ext cx="26555" cy="31566"/>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34" name="Google Shape;334;p8"/>
          <p:cNvSpPr/>
          <p:nvPr/>
        </p:nvSpPr>
        <p:spPr>
          <a:xfrm>
            <a:off x="-53625" y="713225"/>
            <a:ext cx="9254325" cy="1187725"/>
          </a:xfrm>
          <a:custGeom>
            <a:avLst/>
            <a:gdLst/>
            <a:ahLst/>
            <a:cxnLst/>
            <a:rect l="l" t="t" r="r" b="b"/>
            <a:pathLst>
              <a:path w="370173" h="47509" extrusionOk="0">
                <a:moveTo>
                  <a:pt x="0" y="47509"/>
                </a:moveTo>
                <a:lnTo>
                  <a:pt x="77528" y="0"/>
                </a:lnTo>
                <a:lnTo>
                  <a:pt x="163445" y="38844"/>
                </a:lnTo>
                <a:lnTo>
                  <a:pt x="214469" y="19093"/>
                </a:lnTo>
                <a:lnTo>
                  <a:pt x="245741" y="36211"/>
                </a:lnTo>
                <a:lnTo>
                  <a:pt x="304336" y="13168"/>
                </a:lnTo>
                <a:lnTo>
                  <a:pt x="329354" y="36211"/>
                </a:lnTo>
                <a:lnTo>
                  <a:pt x="370173" y="23702"/>
                </a:lnTo>
              </a:path>
            </a:pathLst>
          </a:custGeom>
          <a:noFill/>
          <a:ln w="38100" cap="flat" cmpd="sng">
            <a:solidFill>
              <a:schemeClr val="dk2"/>
            </a:solidFill>
            <a:prstDash val="solid"/>
            <a:round/>
            <a:headEnd type="none" w="med" len="med"/>
            <a:tailEnd type="none" w="med" len="med"/>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5"/>
        <p:cNvGrpSpPr/>
        <p:nvPr/>
      </p:nvGrpSpPr>
      <p:grpSpPr>
        <a:xfrm>
          <a:off x="0" y="0"/>
          <a:ext cx="0" cy="0"/>
          <a:chOff x="0" y="0"/>
          <a:chExt cx="0" cy="0"/>
        </a:xfrm>
      </p:grpSpPr>
      <p:grpSp>
        <p:nvGrpSpPr>
          <p:cNvPr id="336" name="Google Shape;336;p9"/>
          <p:cNvGrpSpPr/>
          <p:nvPr/>
        </p:nvGrpSpPr>
        <p:grpSpPr>
          <a:xfrm>
            <a:off x="36867" y="4267697"/>
            <a:ext cx="9144241" cy="693944"/>
            <a:chOff x="3813375" y="4666275"/>
            <a:chExt cx="3441825" cy="445150"/>
          </a:xfrm>
        </p:grpSpPr>
        <p:sp>
          <p:nvSpPr>
            <p:cNvPr id="337" name="Google Shape;337;p9"/>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8" name="Google Shape;338;p9"/>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9" name="Google Shape;339;p9"/>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0" name="Google Shape;340;p9"/>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1" name="Google Shape;341;p9"/>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2" name="Google Shape;342;p9"/>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3" name="Google Shape;343;p9"/>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4" name="Google Shape;344;p9"/>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5" name="Google Shape;345;p9"/>
            <p:cNvSpPr/>
            <p:nvPr/>
          </p:nvSpPr>
          <p:spPr>
            <a:xfrm>
              <a:off x="480147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6" name="Google Shape;346;p9"/>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 name="Google Shape;347;p9"/>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 name="Google Shape;348;p9"/>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 name="Google Shape;349;p9"/>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 name="Google Shape;350;p9"/>
            <p:cNvSpPr/>
            <p:nvPr/>
          </p:nvSpPr>
          <p:spPr>
            <a:xfrm>
              <a:off x="3813375"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 name="Google Shape;351;p9"/>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2" name="Google Shape;352;p9"/>
            <p:cNvSpPr/>
            <p:nvPr/>
          </p:nvSpPr>
          <p:spPr>
            <a:xfrm>
              <a:off x="39124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3" name="Google Shape;353;p9"/>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4" name="Google Shape;354;p9"/>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5" name="Google Shape;355;p9"/>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6" name="Google Shape;356;p9"/>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7" name="Google Shape;357;p9"/>
            <p:cNvSpPr/>
            <p:nvPr/>
          </p:nvSpPr>
          <p:spPr>
            <a:xfrm>
              <a:off x="4157900" y="4666325"/>
              <a:ext cx="29325" cy="445075"/>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8" name="Google Shape;358;p9"/>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9" name="Google Shape;359;p9"/>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0" name="Google Shape;360;p9"/>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1" name="Google Shape;361;p9"/>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2" name="Google Shape;362;p9"/>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3" name="Google Shape;363;p9"/>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4" name="Google Shape;364;p9"/>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5" name="Google Shape;365;p9"/>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6" name="Google Shape;366;p9"/>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7" name="Google Shape;367;p9"/>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8" name="Google Shape;368;p9"/>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 name="Google Shape;369;p9"/>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 name="Google Shape;370;p9"/>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 name="Google Shape;371;p9"/>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 name="Google Shape;372;p9"/>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 name="Google Shape;373;p9"/>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 name="Google Shape;374;p9"/>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 name="Google Shape;375;p9"/>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 name="Google Shape;376;p9"/>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 name="Google Shape;377;p9"/>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 name="Google Shape;378;p9"/>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 name="Google Shape;379;p9"/>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 name="Google Shape;380;p9"/>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 name="Google Shape;381;p9"/>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 name="Google Shape;382;p9"/>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 name="Google Shape;383;p9"/>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 name="Google Shape;384;p9"/>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 name="Google Shape;385;p9"/>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 name="Google Shape;386;p9"/>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7" name="Google Shape;387;p9"/>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8" name="Google Shape;388;p9"/>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9" name="Google Shape;389;p9"/>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0" name="Google Shape;390;p9"/>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1" name="Google Shape;391;p9"/>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2" name="Google Shape;392;p9"/>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3" name="Google Shape;393;p9"/>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4" name="Google Shape;394;p9"/>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5" name="Google Shape;395;p9"/>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6" name="Google Shape;396;p9"/>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 name="Google Shape;397;p9"/>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8" name="Google Shape;398;p9"/>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9" name="Google Shape;399;p9"/>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0" name="Google Shape;400;p9"/>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1" name="Google Shape;401;p9"/>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2" name="Google Shape;402;p9"/>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3" name="Google Shape;403;p9"/>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4" name="Google Shape;404;p9"/>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5" name="Google Shape;405;p9"/>
            <p:cNvSpPr/>
            <p:nvPr/>
          </p:nvSpPr>
          <p:spPr>
            <a:xfrm>
              <a:off x="7177775" y="4666275"/>
              <a:ext cx="29300" cy="445125"/>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 name="Google Shape;406;p9"/>
            <p:cNvSpPr/>
            <p:nvPr/>
          </p:nvSpPr>
          <p:spPr>
            <a:xfrm>
              <a:off x="722865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07" name="Google Shape;407;p9"/>
          <p:cNvSpPr/>
          <p:nvPr/>
        </p:nvSpPr>
        <p:spPr>
          <a:xfrm flipH="1">
            <a:off x="-8775" y="4246350"/>
            <a:ext cx="9198600" cy="623175"/>
          </a:xfrm>
          <a:custGeom>
            <a:avLst/>
            <a:gdLst/>
            <a:ahLst/>
            <a:cxnLst/>
            <a:rect l="l" t="t" r="r" b="b"/>
            <a:pathLst>
              <a:path w="367944" h="24927" extrusionOk="0">
                <a:moveTo>
                  <a:pt x="0" y="19661"/>
                </a:moveTo>
                <a:lnTo>
                  <a:pt x="30194" y="24927"/>
                </a:lnTo>
                <a:lnTo>
                  <a:pt x="76538" y="8426"/>
                </a:lnTo>
                <a:lnTo>
                  <a:pt x="108136" y="24927"/>
                </a:lnTo>
                <a:lnTo>
                  <a:pt x="167822" y="2458"/>
                </a:lnTo>
                <a:lnTo>
                  <a:pt x="207495" y="24927"/>
                </a:lnTo>
                <a:lnTo>
                  <a:pt x="225401" y="13693"/>
                </a:lnTo>
                <a:lnTo>
                  <a:pt x="242956" y="23874"/>
                </a:lnTo>
                <a:lnTo>
                  <a:pt x="293513" y="0"/>
                </a:lnTo>
                <a:lnTo>
                  <a:pt x="346879" y="24927"/>
                </a:lnTo>
                <a:lnTo>
                  <a:pt x="367944" y="16852"/>
                </a:lnTo>
              </a:path>
            </a:pathLst>
          </a:custGeom>
          <a:noFill/>
          <a:ln w="28575" cap="flat" cmpd="sng">
            <a:solidFill>
              <a:schemeClr val="dk2"/>
            </a:solidFill>
            <a:prstDash val="solid"/>
            <a:round/>
            <a:headEnd type="none" w="med" len="med"/>
            <a:tailEnd type="none" w="med" len="med"/>
          </a:ln>
        </p:spPr>
      </p:sp>
      <p:grpSp>
        <p:nvGrpSpPr>
          <p:cNvPr id="408" name="Google Shape;408;p9"/>
          <p:cNvGrpSpPr/>
          <p:nvPr/>
        </p:nvGrpSpPr>
        <p:grpSpPr>
          <a:xfrm>
            <a:off x="-1" y="4935256"/>
            <a:ext cx="9144134" cy="129765"/>
            <a:chOff x="237925" y="603400"/>
            <a:chExt cx="3162200" cy="44875"/>
          </a:xfrm>
        </p:grpSpPr>
        <p:sp>
          <p:nvSpPr>
            <p:cNvPr id="409" name="Google Shape;409;p9"/>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 name="Google Shape;410;p9"/>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11" name="Google Shape;411;p9"/>
          <p:cNvSpPr txBox="1">
            <a:spLocks noGrp="1"/>
          </p:cNvSpPr>
          <p:nvPr>
            <p:ph type="title"/>
          </p:nvPr>
        </p:nvSpPr>
        <p:spPr>
          <a:xfrm>
            <a:off x="1442925" y="848500"/>
            <a:ext cx="6295200" cy="99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5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p:txBody>
      </p:sp>
      <p:sp>
        <p:nvSpPr>
          <p:cNvPr id="412" name="Google Shape;412;p9"/>
          <p:cNvSpPr txBox="1">
            <a:spLocks noGrp="1"/>
          </p:cNvSpPr>
          <p:nvPr>
            <p:ph type="subTitle" idx="1"/>
          </p:nvPr>
        </p:nvSpPr>
        <p:spPr>
          <a:xfrm>
            <a:off x="1442925" y="1847000"/>
            <a:ext cx="6295200" cy="53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3"/>
        <p:cNvGrpSpPr/>
        <p:nvPr/>
      </p:nvGrpSpPr>
      <p:grpSpPr>
        <a:xfrm>
          <a:off x="0" y="0"/>
          <a:ext cx="0" cy="0"/>
          <a:chOff x="0" y="0"/>
          <a:chExt cx="0" cy="0"/>
        </a:xfrm>
      </p:grpSpPr>
      <p:sp>
        <p:nvSpPr>
          <p:cNvPr id="414" name="Google Shape;414;p10"/>
          <p:cNvSpPr>
            <a:spLocks noGrp="1"/>
          </p:cNvSpPr>
          <p:nvPr>
            <p:ph type="pic" idx="2"/>
          </p:nvPr>
        </p:nvSpPr>
        <p:spPr>
          <a:xfrm>
            <a:off x="0" y="0"/>
            <a:ext cx="9144000" cy="5143500"/>
          </a:xfrm>
          <a:prstGeom prst="rect">
            <a:avLst/>
          </a:prstGeom>
          <a:noFill/>
          <a:ln>
            <a:noFill/>
          </a:ln>
        </p:spPr>
      </p:sp>
      <p:sp>
        <p:nvSpPr>
          <p:cNvPr id="415" name="Google Shape;415;p10"/>
          <p:cNvSpPr txBox="1">
            <a:spLocks noGrp="1"/>
          </p:cNvSpPr>
          <p:nvPr>
            <p:ph type="title"/>
          </p:nvPr>
        </p:nvSpPr>
        <p:spPr>
          <a:xfrm>
            <a:off x="720000" y="4014450"/>
            <a:ext cx="7704000" cy="57270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16"/>
        <p:cNvGrpSpPr/>
        <p:nvPr/>
      </p:nvGrpSpPr>
      <p:grpSpPr>
        <a:xfrm>
          <a:off x="0" y="0"/>
          <a:ext cx="0" cy="0"/>
          <a:chOff x="0" y="0"/>
          <a:chExt cx="0" cy="0"/>
        </a:xfrm>
      </p:grpSpPr>
      <p:sp>
        <p:nvSpPr>
          <p:cNvPr id="417" name="Google Shape;417;p11"/>
          <p:cNvSpPr txBox="1">
            <a:spLocks noGrp="1"/>
          </p:cNvSpPr>
          <p:nvPr>
            <p:ph type="title" hasCustomPrompt="1"/>
          </p:nvPr>
        </p:nvSpPr>
        <p:spPr>
          <a:xfrm>
            <a:off x="1645800" y="2834400"/>
            <a:ext cx="5852400" cy="8046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45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18" name="Google Shape;418;p11"/>
          <p:cNvSpPr txBox="1">
            <a:spLocks noGrp="1"/>
          </p:cNvSpPr>
          <p:nvPr>
            <p:ph type="subTitle" idx="1"/>
          </p:nvPr>
        </p:nvSpPr>
        <p:spPr>
          <a:xfrm>
            <a:off x="1645800" y="3695421"/>
            <a:ext cx="5852400" cy="39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p:txBody>
      </p:sp>
      <p:grpSp>
        <p:nvGrpSpPr>
          <p:cNvPr id="419" name="Google Shape;419;p11"/>
          <p:cNvGrpSpPr/>
          <p:nvPr/>
        </p:nvGrpSpPr>
        <p:grpSpPr>
          <a:xfrm>
            <a:off x="-49050" y="4168050"/>
            <a:ext cx="9242225" cy="896971"/>
            <a:chOff x="-49050" y="4168050"/>
            <a:chExt cx="9242225" cy="896971"/>
          </a:xfrm>
        </p:grpSpPr>
        <p:grpSp>
          <p:nvGrpSpPr>
            <p:cNvPr id="420" name="Google Shape;420;p11"/>
            <p:cNvGrpSpPr/>
            <p:nvPr/>
          </p:nvGrpSpPr>
          <p:grpSpPr>
            <a:xfrm>
              <a:off x="-120" y="4267697"/>
              <a:ext cx="9144241" cy="693944"/>
              <a:chOff x="3813375" y="4666275"/>
              <a:chExt cx="3441825" cy="445150"/>
            </a:xfrm>
          </p:grpSpPr>
          <p:sp>
            <p:nvSpPr>
              <p:cNvPr id="421" name="Google Shape;421;p11"/>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 name="Google Shape;422;p11"/>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3" name="Google Shape;423;p11"/>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4" name="Google Shape;424;p11"/>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5" name="Google Shape;425;p11"/>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6" name="Google Shape;426;p11"/>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7" name="Google Shape;427;p11"/>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8" name="Google Shape;428;p11"/>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9" name="Google Shape;429;p11"/>
              <p:cNvSpPr/>
              <p:nvPr/>
            </p:nvSpPr>
            <p:spPr>
              <a:xfrm>
                <a:off x="4801479" y="4951126"/>
                <a:ext cx="29294" cy="160290"/>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0" name="Google Shape;430;p11"/>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1" name="Google Shape;431;p11"/>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2" name="Google Shape;432;p11"/>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3" name="Google Shape;433;p11"/>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4" name="Google Shape;434;p11"/>
              <p:cNvSpPr/>
              <p:nvPr/>
            </p:nvSpPr>
            <p:spPr>
              <a:xfrm>
                <a:off x="3813375"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5" name="Google Shape;435;p11"/>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6" name="Google Shape;436;p11"/>
              <p:cNvSpPr/>
              <p:nvPr/>
            </p:nvSpPr>
            <p:spPr>
              <a:xfrm>
                <a:off x="39124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7" name="Google Shape;437;p11"/>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8" name="Google Shape;438;p11"/>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9" name="Google Shape;439;p11"/>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0" name="Google Shape;440;p11"/>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1" name="Google Shape;441;p11"/>
              <p:cNvSpPr/>
              <p:nvPr/>
            </p:nvSpPr>
            <p:spPr>
              <a:xfrm>
                <a:off x="4157900" y="4666325"/>
                <a:ext cx="29325" cy="445075"/>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2" name="Google Shape;442;p11"/>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3" name="Google Shape;443;p11"/>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4" name="Google Shape;444;p11"/>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5" name="Google Shape;445;p11"/>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6" name="Google Shape;446;p11"/>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7" name="Google Shape;447;p11"/>
              <p:cNvSpPr/>
              <p:nvPr/>
            </p:nvSpPr>
            <p:spPr>
              <a:xfrm>
                <a:off x="5150075" y="4777331"/>
                <a:ext cx="25228" cy="334068"/>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8" name="Google Shape;448;p11"/>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9" name="Google Shape;449;p11"/>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0" name="Google Shape;450;p11"/>
              <p:cNvSpPr/>
              <p:nvPr/>
            </p:nvSpPr>
            <p:spPr>
              <a:xfrm>
                <a:off x="5298572" y="5042280"/>
                <a:ext cx="25228" cy="69121"/>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1" name="Google Shape;451;p11"/>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2" name="Google Shape;452;p11"/>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3" name="Google Shape;453;p11"/>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4" name="Google Shape;454;p11"/>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5" name="Google Shape;455;p11"/>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6" name="Google Shape;456;p11"/>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7" name="Google Shape;457;p11"/>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8" name="Google Shape;458;p11"/>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9" name="Google Shape;459;p11"/>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0" name="Google Shape;460;p11"/>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1" name="Google Shape;461;p11"/>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2" name="Google Shape;462;p11"/>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3" name="Google Shape;463;p11"/>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4" name="Google Shape;464;p11"/>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5" name="Google Shape;465;p11"/>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6" name="Google Shape;466;p11"/>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7" name="Google Shape;467;p11"/>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8" name="Google Shape;468;p11"/>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9" name="Google Shape;469;p11"/>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0" name="Google Shape;470;p11"/>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1" name="Google Shape;471;p11"/>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2" name="Google Shape;472;p11"/>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3" name="Google Shape;473;p11"/>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4" name="Google Shape;474;p11"/>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5" name="Google Shape;475;p11"/>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6" name="Google Shape;476;p11"/>
              <p:cNvSpPr/>
              <p:nvPr/>
            </p:nvSpPr>
            <p:spPr>
              <a:xfrm>
                <a:off x="6239177" y="5042292"/>
                <a:ext cx="25247" cy="69127"/>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7" name="Google Shape;477;p11"/>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8" name="Google Shape;478;p11"/>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9" name="Google Shape;479;p11"/>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0" name="Google Shape;480;p11"/>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1" name="Google Shape;481;p11"/>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2" name="Google Shape;482;p11"/>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3" name="Google Shape;483;p11"/>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4" name="Google Shape;484;p11"/>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5" name="Google Shape;485;p11"/>
              <p:cNvSpPr/>
              <p:nvPr/>
            </p:nvSpPr>
            <p:spPr>
              <a:xfrm>
                <a:off x="6981771" y="5042264"/>
                <a:ext cx="25228" cy="69137"/>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6" name="Google Shape;486;p11"/>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7" name="Google Shape;487;p11"/>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8" name="Google Shape;488;p11"/>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9" name="Google Shape;489;p11"/>
              <p:cNvSpPr/>
              <p:nvPr/>
            </p:nvSpPr>
            <p:spPr>
              <a:xfrm>
                <a:off x="7177775" y="4666275"/>
                <a:ext cx="29300" cy="445125"/>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0" name="Google Shape;490;p11"/>
              <p:cNvSpPr/>
              <p:nvPr/>
            </p:nvSpPr>
            <p:spPr>
              <a:xfrm>
                <a:off x="722865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91" name="Google Shape;491;p11"/>
            <p:cNvGrpSpPr/>
            <p:nvPr/>
          </p:nvGrpSpPr>
          <p:grpSpPr>
            <a:xfrm>
              <a:off x="-1" y="4935256"/>
              <a:ext cx="9144134" cy="129765"/>
              <a:chOff x="237925" y="603400"/>
              <a:chExt cx="3162200" cy="44875"/>
            </a:xfrm>
          </p:grpSpPr>
          <p:sp>
            <p:nvSpPr>
              <p:cNvPr id="492" name="Google Shape;492;p11"/>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3" name="Google Shape;493;p11"/>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94" name="Google Shape;494;p11"/>
            <p:cNvSpPr/>
            <p:nvPr/>
          </p:nvSpPr>
          <p:spPr>
            <a:xfrm>
              <a:off x="-49050" y="4168050"/>
              <a:ext cx="9242225" cy="685775"/>
            </a:xfrm>
            <a:custGeom>
              <a:avLst/>
              <a:gdLst/>
              <a:ahLst/>
              <a:cxnLst/>
              <a:rect l="l" t="t" r="r" b="b"/>
              <a:pathLst>
                <a:path w="369689" h="27431" extrusionOk="0">
                  <a:moveTo>
                    <a:pt x="0" y="19347"/>
                  </a:moveTo>
                  <a:lnTo>
                    <a:pt x="10418" y="25598"/>
                  </a:lnTo>
                  <a:lnTo>
                    <a:pt x="40183" y="3572"/>
                  </a:lnTo>
                  <a:lnTo>
                    <a:pt x="55767" y="25645"/>
                  </a:lnTo>
                  <a:lnTo>
                    <a:pt x="66675" y="11311"/>
                  </a:lnTo>
                  <a:lnTo>
                    <a:pt x="77645" y="23859"/>
                  </a:lnTo>
                  <a:lnTo>
                    <a:pt x="140196" y="10715"/>
                  </a:lnTo>
                  <a:lnTo>
                    <a:pt x="161732" y="27431"/>
                  </a:lnTo>
                  <a:lnTo>
                    <a:pt x="181868" y="12204"/>
                  </a:lnTo>
                  <a:lnTo>
                    <a:pt x="197048" y="25003"/>
                  </a:lnTo>
                  <a:lnTo>
                    <a:pt x="224687" y="3768"/>
                  </a:lnTo>
                  <a:lnTo>
                    <a:pt x="240760" y="25645"/>
                  </a:lnTo>
                  <a:lnTo>
                    <a:pt x="292596" y="4167"/>
                  </a:lnTo>
                  <a:lnTo>
                    <a:pt x="308179" y="25050"/>
                  </a:lnTo>
                  <a:lnTo>
                    <a:pt x="369689" y="0"/>
                  </a:lnTo>
                </a:path>
              </a:pathLst>
            </a:custGeom>
            <a:noFill/>
            <a:ln w="38100" cap="flat" cmpd="sng">
              <a:solidFill>
                <a:schemeClr val="dk2"/>
              </a:solidFill>
              <a:prstDash val="solid"/>
              <a:round/>
              <a:headEnd type="none" w="med" len="med"/>
              <a:tailEnd type="none" w="med" len="med"/>
            </a:ln>
          </p:spPr>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matchingName="Blank">
  <p:cSld name="BLANK">
    <p:bg>
      <p:bgPr>
        <a:noFill/>
        <a:effectLst/>
      </p:bgPr>
    </p:bg>
    <p:spTree>
      <p:nvGrpSpPr>
        <p:cNvPr id="1" name="Shape 495"/>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496"/>
        <p:cNvGrpSpPr/>
        <p:nvPr/>
      </p:nvGrpSpPr>
      <p:grpSpPr>
        <a:xfrm>
          <a:off x="0" y="0"/>
          <a:ext cx="0" cy="0"/>
          <a:chOff x="0" y="0"/>
          <a:chExt cx="0" cy="0"/>
        </a:xfrm>
      </p:grpSpPr>
      <p:sp>
        <p:nvSpPr>
          <p:cNvPr id="497" name="Google Shape;497;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98" name="Google Shape;498;p13"/>
          <p:cNvSpPr txBox="1">
            <a:spLocks noGrp="1"/>
          </p:cNvSpPr>
          <p:nvPr>
            <p:ph type="title" idx="2" hasCustomPrompt="1"/>
          </p:nvPr>
        </p:nvSpPr>
        <p:spPr>
          <a:xfrm>
            <a:off x="1479675" y="1516400"/>
            <a:ext cx="944400" cy="398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99" name="Google Shape;499;p13"/>
          <p:cNvSpPr txBox="1">
            <a:spLocks noGrp="1"/>
          </p:cNvSpPr>
          <p:nvPr>
            <p:ph type="title" idx="3" hasCustomPrompt="1"/>
          </p:nvPr>
        </p:nvSpPr>
        <p:spPr>
          <a:xfrm>
            <a:off x="1479675" y="2916100"/>
            <a:ext cx="944400" cy="398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0" name="Google Shape;500;p13"/>
          <p:cNvSpPr txBox="1">
            <a:spLocks noGrp="1"/>
          </p:cNvSpPr>
          <p:nvPr>
            <p:ph type="title" idx="4" hasCustomPrompt="1"/>
          </p:nvPr>
        </p:nvSpPr>
        <p:spPr>
          <a:xfrm>
            <a:off x="4099861" y="1516400"/>
            <a:ext cx="944400" cy="398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1" name="Google Shape;501;p13"/>
          <p:cNvSpPr txBox="1">
            <a:spLocks noGrp="1"/>
          </p:cNvSpPr>
          <p:nvPr>
            <p:ph type="title" idx="5" hasCustomPrompt="1"/>
          </p:nvPr>
        </p:nvSpPr>
        <p:spPr>
          <a:xfrm>
            <a:off x="4099861" y="2916100"/>
            <a:ext cx="944400" cy="398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2" name="Google Shape;502;p13"/>
          <p:cNvSpPr txBox="1">
            <a:spLocks noGrp="1"/>
          </p:cNvSpPr>
          <p:nvPr>
            <p:ph type="title" idx="6" hasCustomPrompt="1"/>
          </p:nvPr>
        </p:nvSpPr>
        <p:spPr>
          <a:xfrm>
            <a:off x="6720050" y="1516400"/>
            <a:ext cx="944400" cy="398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3" name="Google Shape;503;p13"/>
          <p:cNvSpPr txBox="1">
            <a:spLocks noGrp="1"/>
          </p:cNvSpPr>
          <p:nvPr>
            <p:ph type="title" idx="7" hasCustomPrompt="1"/>
          </p:nvPr>
        </p:nvSpPr>
        <p:spPr>
          <a:xfrm>
            <a:off x="6720050" y="2916100"/>
            <a:ext cx="944400" cy="3984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4" name="Google Shape;504;p13"/>
          <p:cNvSpPr txBox="1">
            <a:spLocks noGrp="1"/>
          </p:cNvSpPr>
          <p:nvPr>
            <p:ph type="subTitle" idx="1"/>
          </p:nvPr>
        </p:nvSpPr>
        <p:spPr>
          <a:xfrm>
            <a:off x="720000" y="1991885"/>
            <a:ext cx="2463600" cy="4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505" name="Google Shape;505;p13"/>
          <p:cNvSpPr txBox="1">
            <a:spLocks noGrp="1"/>
          </p:cNvSpPr>
          <p:nvPr>
            <p:ph type="subTitle" idx="8"/>
          </p:nvPr>
        </p:nvSpPr>
        <p:spPr>
          <a:xfrm>
            <a:off x="3340186" y="1991885"/>
            <a:ext cx="2463600" cy="4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506" name="Google Shape;506;p13"/>
          <p:cNvSpPr txBox="1">
            <a:spLocks noGrp="1"/>
          </p:cNvSpPr>
          <p:nvPr>
            <p:ph type="subTitle" idx="9"/>
          </p:nvPr>
        </p:nvSpPr>
        <p:spPr>
          <a:xfrm>
            <a:off x="5960371" y="1991885"/>
            <a:ext cx="2463600" cy="4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507" name="Google Shape;507;p13"/>
          <p:cNvSpPr txBox="1">
            <a:spLocks noGrp="1"/>
          </p:cNvSpPr>
          <p:nvPr>
            <p:ph type="subTitle" idx="13"/>
          </p:nvPr>
        </p:nvSpPr>
        <p:spPr>
          <a:xfrm>
            <a:off x="720000" y="3391600"/>
            <a:ext cx="2463600" cy="4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508" name="Google Shape;508;p13"/>
          <p:cNvSpPr txBox="1">
            <a:spLocks noGrp="1"/>
          </p:cNvSpPr>
          <p:nvPr>
            <p:ph type="subTitle" idx="14"/>
          </p:nvPr>
        </p:nvSpPr>
        <p:spPr>
          <a:xfrm>
            <a:off x="3340185" y="3391600"/>
            <a:ext cx="2463600" cy="4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509" name="Google Shape;509;p13"/>
          <p:cNvSpPr txBox="1">
            <a:spLocks noGrp="1"/>
          </p:cNvSpPr>
          <p:nvPr>
            <p:ph type="subTitle" idx="15"/>
          </p:nvPr>
        </p:nvSpPr>
        <p:spPr>
          <a:xfrm>
            <a:off x="5960371" y="3391600"/>
            <a:ext cx="2463600" cy="4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grpSp>
        <p:nvGrpSpPr>
          <p:cNvPr id="510" name="Google Shape;510;p13"/>
          <p:cNvGrpSpPr/>
          <p:nvPr/>
        </p:nvGrpSpPr>
        <p:grpSpPr>
          <a:xfrm>
            <a:off x="-8775" y="4246350"/>
            <a:ext cx="9198600" cy="818671"/>
            <a:chOff x="-8775" y="4246350"/>
            <a:chExt cx="9198600" cy="818671"/>
          </a:xfrm>
        </p:grpSpPr>
        <p:grpSp>
          <p:nvGrpSpPr>
            <p:cNvPr id="511" name="Google Shape;511;p13"/>
            <p:cNvGrpSpPr/>
            <p:nvPr/>
          </p:nvGrpSpPr>
          <p:grpSpPr>
            <a:xfrm flipH="1">
              <a:off x="-58" y="4267697"/>
              <a:ext cx="9144241" cy="693944"/>
              <a:chOff x="3813375" y="4666275"/>
              <a:chExt cx="3441825" cy="445150"/>
            </a:xfrm>
          </p:grpSpPr>
          <p:sp>
            <p:nvSpPr>
              <p:cNvPr id="512" name="Google Shape;512;p13"/>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3" name="Google Shape;513;p13"/>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4" name="Google Shape;514;p13"/>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5" name="Google Shape;515;p13"/>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6" name="Google Shape;516;p13"/>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7" name="Google Shape;517;p13"/>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8" name="Google Shape;518;p13"/>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9" name="Google Shape;519;p13"/>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0" name="Google Shape;520;p13"/>
              <p:cNvSpPr/>
              <p:nvPr/>
            </p:nvSpPr>
            <p:spPr>
              <a:xfrm>
                <a:off x="480147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1" name="Google Shape;521;p13"/>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2" name="Google Shape;522;p13"/>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3" name="Google Shape;523;p13"/>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4" name="Google Shape;524;p13"/>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5" name="Google Shape;525;p13"/>
              <p:cNvSpPr/>
              <p:nvPr/>
            </p:nvSpPr>
            <p:spPr>
              <a:xfrm>
                <a:off x="3813375"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6" name="Google Shape;526;p13"/>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7" name="Google Shape;527;p13"/>
              <p:cNvSpPr/>
              <p:nvPr/>
            </p:nvSpPr>
            <p:spPr>
              <a:xfrm>
                <a:off x="39124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8" name="Google Shape;528;p13"/>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9" name="Google Shape;529;p13"/>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0" name="Google Shape;530;p13"/>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1" name="Google Shape;531;p13"/>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2" name="Google Shape;532;p13"/>
              <p:cNvSpPr/>
              <p:nvPr/>
            </p:nvSpPr>
            <p:spPr>
              <a:xfrm>
                <a:off x="4157900" y="4666325"/>
                <a:ext cx="29325" cy="445075"/>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3" name="Google Shape;533;p13"/>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4" name="Google Shape;534;p13"/>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5" name="Google Shape;535;p13"/>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6" name="Google Shape;536;p13"/>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7" name="Google Shape;537;p13"/>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8" name="Google Shape;538;p13"/>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9" name="Google Shape;539;p13"/>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0" name="Google Shape;540;p13"/>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1" name="Google Shape;541;p13"/>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2" name="Google Shape;542;p13"/>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3" name="Google Shape;543;p13"/>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4" name="Google Shape;544;p13"/>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5" name="Google Shape;545;p13"/>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6" name="Google Shape;546;p13"/>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7" name="Google Shape;547;p13"/>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8" name="Google Shape;548;p13"/>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9" name="Google Shape;549;p13"/>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0" name="Google Shape;550;p13"/>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1" name="Google Shape;551;p13"/>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2" name="Google Shape;552;p13"/>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3" name="Google Shape;553;p13"/>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4" name="Google Shape;554;p13"/>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5" name="Google Shape;555;p13"/>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6" name="Google Shape;556;p13"/>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7" name="Google Shape;557;p13"/>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8" name="Google Shape;558;p13"/>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9" name="Google Shape;559;p13"/>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0" name="Google Shape;560;p13"/>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1" name="Google Shape;561;p13"/>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2" name="Google Shape;562;p13"/>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3" name="Google Shape;563;p13"/>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4" name="Google Shape;564;p13"/>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5" name="Google Shape;565;p13"/>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6" name="Google Shape;566;p13"/>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7" name="Google Shape;567;p13"/>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8" name="Google Shape;568;p13"/>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9" name="Google Shape;569;p13"/>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0" name="Google Shape;570;p13"/>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1" name="Google Shape;571;p13"/>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2" name="Google Shape;572;p13"/>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3" name="Google Shape;573;p13"/>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4" name="Google Shape;574;p13"/>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5" name="Google Shape;575;p13"/>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6" name="Google Shape;576;p13"/>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7" name="Google Shape;577;p13"/>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8" name="Google Shape;578;p13"/>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9" name="Google Shape;579;p13"/>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0" name="Google Shape;580;p13"/>
              <p:cNvSpPr/>
              <p:nvPr/>
            </p:nvSpPr>
            <p:spPr>
              <a:xfrm>
                <a:off x="7177775" y="4666275"/>
                <a:ext cx="29300" cy="445125"/>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1" name="Google Shape;581;p13"/>
              <p:cNvSpPr/>
              <p:nvPr/>
            </p:nvSpPr>
            <p:spPr>
              <a:xfrm>
                <a:off x="722865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582" name="Google Shape;582;p13"/>
            <p:cNvSpPr/>
            <p:nvPr/>
          </p:nvSpPr>
          <p:spPr>
            <a:xfrm>
              <a:off x="-8775" y="4246350"/>
              <a:ext cx="9198600" cy="623175"/>
            </a:xfrm>
            <a:custGeom>
              <a:avLst/>
              <a:gdLst/>
              <a:ahLst/>
              <a:cxnLst/>
              <a:rect l="l" t="t" r="r" b="b"/>
              <a:pathLst>
                <a:path w="367944" h="24927" extrusionOk="0">
                  <a:moveTo>
                    <a:pt x="0" y="19661"/>
                  </a:moveTo>
                  <a:lnTo>
                    <a:pt x="30194" y="24927"/>
                  </a:lnTo>
                  <a:lnTo>
                    <a:pt x="76538" y="8426"/>
                  </a:lnTo>
                  <a:lnTo>
                    <a:pt x="108136" y="24927"/>
                  </a:lnTo>
                  <a:lnTo>
                    <a:pt x="167822" y="2458"/>
                  </a:lnTo>
                  <a:lnTo>
                    <a:pt x="207495" y="24927"/>
                  </a:lnTo>
                  <a:lnTo>
                    <a:pt x="225401" y="13693"/>
                  </a:lnTo>
                  <a:lnTo>
                    <a:pt x="242956" y="23874"/>
                  </a:lnTo>
                  <a:lnTo>
                    <a:pt x="293513" y="0"/>
                  </a:lnTo>
                  <a:lnTo>
                    <a:pt x="346879" y="24927"/>
                  </a:lnTo>
                  <a:lnTo>
                    <a:pt x="367944" y="16852"/>
                  </a:lnTo>
                </a:path>
              </a:pathLst>
            </a:custGeom>
            <a:noFill/>
            <a:ln w="28575" cap="flat" cmpd="sng">
              <a:solidFill>
                <a:schemeClr val="dk2"/>
              </a:solidFill>
              <a:prstDash val="solid"/>
              <a:round/>
              <a:headEnd type="none" w="med" len="med"/>
              <a:tailEnd type="none" w="med" len="med"/>
            </a:ln>
          </p:spPr>
        </p:sp>
        <p:grpSp>
          <p:nvGrpSpPr>
            <p:cNvPr id="583" name="Google Shape;583;p13"/>
            <p:cNvGrpSpPr/>
            <p:nvPr/>
          </p:nvGrpSpPr>
          <p:grpSpPr>
            <a:xfrm>
              <a:off x="-1" y="4935256"/>
              <a:ext cx="9144134" cy="129765"/>
              <a:chOff x="237925" y="603400"/>
              <a:chExt cx="3162200" cy="44875"/>
            </a:xfrm>
          </p:grpSpPr>
          <p:sp>
            <p:nvSpPr>
              <p:cNvPr id="584" name="Google Shape;584;p13"/>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5" name="Google Shape;585;p13"/>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1">
  <p:cSld name="CUSTOM_10">
    <p:spTree>
      <p:nvGrpSpPr>
        <p:cNvPr id="1" name="Shape 586"/>
        <p:cNvGrpSpPr/>
        <p:nvPr/>
      </p:nvGrpSpPr>
      <p:grpSpPr>
        <a:xfrm>
          <a:off x="0" y="0"/>
          <a:ext cx="0" cy="0"/>
          <a:chOff x="0" y="0"/>
          <a:chExt cx="0" cy="0"/>
        </a:xfrm>
      </p:grpSpPr>
      <p:sp>
        <p:nvSpPr>
          <p:cNvPr id="587" name="Google Shape;587;p1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588" name="Google Shape;588;p14"/>
          <p:cNvGrpSpPr/>
          <p:nvPr/>
        </p:nvGrpSpPr>
        <p:grpSpPr>
          <a:xfrm>
            <a:off x="-3270" y="4603999"/>
            <a:ext cx="9150543" cy="331058"/>
            <a:chOff x="-3270" y="4603999"/>
            <a:chExt cx="9150543" cy="331058"/>
          </a:xfrm>
        </p:grpSpPr>
        <p:sp>
          <p:nvSpPr>
            <p:cNvPr id="589" name="Google Shape;589;p14"/>
            <p:cNvSpPr/>
            <p:nvPr/>
          </p:nvSpPr>
          <p:spPr>
            <a:xfrm>
              <a:off x="3678582" y="4697909"/>
              <a:ext cx="85283" cy="237129"/>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0" name="Google Shape;590;p14"/>
            <p:cNvSpPr/>
            <p:nvPr/>
          </p:nvSpPr>
          <p:spPr>
            <a:xfrm>
              <a:off x="3819194" y="4803775"/>
              <a:ext cx="67018" cy="131263"/>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1" name="Google Shape;591;p14"/>
            <p:cNvSpPr/>
            <p:nvPr/>
          </p:nvSpPr>
          <p:spPr>
            <a:xfrm>
              <a:off x="3953362" y="4844920"/>
              <a:ext cx="61704" cy="90118"/>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2" name="Google Shape;592;p14"/>
            <p:cNvSpPr/>
            <p:nvPr/>
          </p:nvSpPr>
          <p:spPr>
            <a:xfrm>
              <a:off x="4082217" y="4739966"/>
              <a:ext cx="67018" cy="195073"/>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3" name="Google Shape;593;p14"/>
            <p:cNvSpPr/>
            <p:nvPr/>
          </p:nvSpPr>
          <p:spPr>
            <a:xfrm>
              <a:off x="4213728" y="4815879"/>
              <a:ext cx="67084" cy="119159"/>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4" name="Google Shape;594;p14"/>
            <p:cNvSpPr/>
            <p:nvPr/>
          </p:nvSpPr>
          <p:spPr>
            <a:xfrm>
              <a:off x="4345240" y="4831590"/>
              <a:ext cx="67084" cy="103449"/>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5" name="Google Shape;595;p14"/>
            <p:cNvSpPr/>
            <p:nvPr/>
          </p:nvSpPr>
          <p:spPr>
            <a:xfrm>
              <a:off x="4475888" y="4763169"/>
              <a:ext cx="68878" cy="17186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6" name="Google Shape;596;p14"/>
            <p:cNvSpPr/>
            <p:nvPr/>
          </p:nvSpPr>
          <p:spPr>
            <a:xfrm>
              <a:off x="4604743" y="4740877"/>
              <a:ext cx="74258" cy="194161"/>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7" name="Google Shape;597;p14"/>
            <p:cNvSpPr/>
            <p:nvPr/>
          </p:nvSpPr>
          <p:spPr>
            <a:xfrm>
              <a:off x="4734461" y="4603999"/>
              <a:ext cx="77844" cy="331039"/>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8" name="Google Shape;598;p14"/>
            <p:cNvSpPr/>
            <p:nvPr/>
          </p:nvSpPr>
          <p:spPr>
            <a:xfrm>
              <a:off x="4869626" y="4773469"/>
              <a:ext cx="70671" cy="161569"/>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9" name="Google Shape;599;p14"/>
            <p:cNvSpPr/>
            <p:nvPr/>
          </p:nvSpPr>
          <p:spPr>
            <a:xfrm>
              <a:off x="4997551" y="4768635"/>
              <a:ext cx="77778" cy="166403"/>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0" name="Google Shape;600;p14"/>
            <p:cNvSpPr/>
            <p:nvPr/>
          </p:nvSpPr>
          <p:spPr>
            <a:xfrm>
              <a:off x="5130922" y="4855797"/>
              <a:ext cx="74191" cy="79241"/>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1" name="Google Shape;601;p14"/>
            <p:cNvSpPr/>
            <p:nvPr/>
          </p:nvSpPr>
          <p:spPr>
            <a:xfrm>
              <a:off x="5265091" y="4749262"/>
              <a:ext cx="68878" cy="185776"/>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2" name="Google Shape;602;p14"/>
            <p:cNvSpPr/>
            <p:nvPr/>
          </p:nvSpPr>
          <p:spPr>
            <a:xfrm>
              <a:off x="2109277" y="4803738"/>
              <a:ext cx="67084" cy="13130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3" name="Google Shape;603;p14"/>
            <p:cNvSpPr/>
            <p:nvPr/>
          </p:nvSpPr>
          <p:spPr>
            <a:xfrm>
              <a:off x="2243578" y="4844920"/>
              <a:ext cx="61571" cy="90118"/>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4" name="Google Shape;604;p14"/>
            <p:cNvSpPr/>
            <p:nvPr/>
          </p:nvSpPr>
          <p:spPr>
            <a:xfrm>
              <a:off x="2372433"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5" name="Google Shape;605;p14"/>
            <p:cNvSpPr/>
            <p:nvPr/>
          </p:nvSpPr>
          <p:spPr>
            <a:xfrm>
              <a:off x="2503945" y="4815842"/>
              <a:ext cx="67018" cy="119197"/>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6" name="Google Shape;606;p14"/>
            <p:cNvSpPr/>
            <p:nvPr/>
          </p:nvSpPr>
          <p:spPr>
            <a:xfrm>
              <a:off x="2635456"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7" name="Google Shape;607;p14"/>
            <p:cNvSpPr/>
            <p:nvPr/>
          </p:nvSpPr>
          <p:spPr>
            <a:xfrm>
              <a:off x="2766105" y="4763169"/>
              <a:ext cx="68878" cy="17186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8" name="Google Shape;608;p14"/>
            <p:cNvSpPr/>
            <p:nvPr/>
          </p:nvSpPr>
          <p:spPr>
            <a:xfrm>
              <a:off x="2894959" y="4740877"/>
              <a:ext cx="74191" cy="194161"/>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9" name="Google Shape;609;p14"/>
            <p:cNvSpPr/>
            <p:nvPr/>
          </p:nvSpPr>
          <p:spPr>
            <a:xfrm>
              <a:off x="3024611" y="4604036"/>
              <a:ext cx="77911" cy="331002"/>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0" name="Google Shape;610;p14"/>
            <p:cNvSpPr/>
            <p:nvPr/>
          </p:nvSpPr>
          <p:spPr>
            <a:xfrm>
              <a:off x="3159842"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1" name="Google Shape;611;p14"/>
            <p:cNvSpPr/>
            <p:nvPr/>
          </p:nvSpPr>
          <p:spPr>
            <a:xfrm>
              <a:off x="3287701" y="4768673"/>
              <a:ext cx="77844" cy="166366"/>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2" name="Google Shape;612;p14"/>
            <p:cNvSpPr/>
            <p:nvPr/>
          </p:nvSpPr>
          <p:spPr>
            <a:xfrm>
              <a:off x="3421139" y="4855797"/>
              <a:ext cx="74191" cy="79241"/>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3" name="Google Shape;613;p14"/>
            <p:cNvSpPr/>
            <p:nvPr/>
          </p:nvSpPr>
          <p:spPr>
            <a:xfrm>
              <a:off x="3555307" y="4749262"/>
              <a:ext cx="68745" cy="185776"/>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4" name="Google Shape;614;p14"/>
            <p:cNvSpPr/>
            <p:nvPr/>
          </p:nvSpPr>
          <p:spPr>
            <a:xfrm>
              <a:off x="5520011"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5" name="Google Shape;615;p14"/>
            <p:cNvSpPr/>
            <p:nvPr/>
          </p:nvSpPr>
          <p:spPr>
            <a:xfrm>
              <a:off x="5660622" y="4803738"/>
              <a:ext cx="67018" cy="13130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6" name="Google Shape;616;p14"/>
            <p:cNvSpPr/>
            <p:nvPr/>
          </p:nvSpPr>
          <p:spPr>
            <a:xfrm>
              <a:off x="5794790" y="4844920"/>
              <a:ext cx="61571" cy="90118"/>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7" name="Google Shape;617;p14"/>
            <p:cNvSpPr/>
            <p:nvPr/>
          </p:nvSpPr>
          <p:spPr>
            <a:xfrm>
              <a:off x="5923645"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8" name="Google Shape;618;p14"/>
            <p:cNvSpPr/>
            <p:nvPr/>
          </p:nvSpPr>
          <p:spPr>
            <a:xfrm>
              <a:off x="6055157" y="4815879"/>
              <a:ext cx="67018" cy="119159"/>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9" name="Google Shape;619;p14"/>
            <p:cNvSpPr/>
            <p:nvPr/>
          </p:nvSpPr>
          <p:spPr>
            <a:xfrm>
              <a:off x="6186668"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0" name="Google Shape;620;p14"/>
            <p:cNvSpPr/>
            <p:nvPr/>
          </p:nvSpPr>
          <p:spPr>
            <a:xfrm>
              <a:off x="5396602" y="4749262"/>
              <a:ext cx="68878" cy="185776"/>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1" name="Google Shape;621;p14"/>
            <p:cNvSpPr/>
            <p:nvPr/>
          </p:nvSpPr>
          <p:spPr>
            <a:xfrm>
              <a:off x="780486"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2" name="Google Shape;622;p14"/>
            <p:cNvSpPr/>
            <p:nvPr/>
          </p:nvSpPr>
          <p:spPr>
            <a:xfrm>
              <a:off x="-3270" y="4740877"/>
              <a:ext cx="74258" cy="194161"/>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3" name="Google Shape;623;p14"/>
            <p:cNvSpPr/>
            <p:nvPr/>
          </p:nvSpPr>
          <p:spPr>
            <a:xfrm>
              <a:off x="126515" y="4603999"/>
              <a:ext cx="77778" cy="331039"/>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4" name="Google Shape;624;p14"/>
            <p:cNvSpPr/>
            <p:nvPr/>
          </p:nvSpPr>
          <p:spPr>
            <a:xfrm>
              <a:off x="261613" y="4773469"/>
              <a:ext cx="70671" cy="161569"/>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5" name="Google Shape;625;p14"/>
            <p:cNvSpPr/>
            <p:nvPr/>
          </p:nvSpPr>
          <p:spPr>
            <a:xfrm>
              <a:off x="389605" y="4768635"/>
              <a:ext cx="77844" cy="166403"/>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6" name="Google Shape;626;p14"/>
            <p:cNvSpPr/>
            <p:nvPr/>
          </p:nvSpPr>
          <p:spPr>
            <a:xfrm>
              <a:off x="522777" y="4855797"/>
              <a:ext cx="74390" cy="79241"/>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7" name="Google Shape;627;p14"/>
            <p:cNvSpPr/>
            <p:nvPr/>
          </p:nvSpPr>
          <p:spPr>
            <a:xfrm>
              <a:off x="657078" y="4749262"/>
              <a:ext cx="68878" cy="185776"/>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8" name="Google Shape;628;p14"/>
            <p:cNvSpPr/>
            <p:nvPr/>
          </p:nvSpPr>
          <p:spPr>
            <a:xfrm>
              <a:off x="6572236"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9" name="Google Shape;629;p14"/>
            <p:cNvSpPr/>
            <p:nvPr/>
          </p:nvSpPr>
          <p:spPr>
            <a:xfrm>
              <a:off x="6712847" y="4803775"/>
              <a:ext cx="67018" cy="131282"/>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0" name="Google Shape;630;p14"/>
            <p:cNvSpPr/>
            <p:nvPr/>
          </p:nvSpPr>
          <p:spPr>
            <a:xfrm>
              <a:off x="6847016"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1" name="Google Shape;631;p14"/>
            <p:cNvSpPr/>
            <p:nvPr/>
          </p:nvSpPr>
          <p:spPr>
            <a:xfrm>
              <a:off x="6975871"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2" name="Google Shape;632;p14"/>
            <p:cNvSpPr/>
            <p:nvPr/>
          </p:nvSpPr>
          <p:spPr>
            <a:xfrm>
              <a:off x="7107249" y="4815879"/>
              <a:ext cx="67084" cy="119159"/>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3" name="Google Shape;633;p14"/>
            <p:cNvSpPr/>
            <p:nvPr/>
          </p:nvSpPr>
          <p:spPr>
            <a:xfrm>
              <a:off x="7238894"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4" name="Google Shape;634;p14"/>
            <p:cNvSpPr/>
            <p:nvPr/>
          </p:nvSpPr>
          <p:spPr>
            <a:xfrm>
              <a:off x="7369542" y="4763169"/>
              <a:ext cx="68745" cy="171869"/>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5" name="Google Shape;635;p14"/>
            <p:cNvSpPr/>
            <p:nvPr/>
          </p:nvSpPr>
          <p:spPr>
            <a:xfrm>
              <a:off x="7498397" y="4740877"/>
              <a:ext cx="74258" cy="194161"/>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6" name="Google Shape;636;p14"/>
            <p:cNvSpPr/>
            <p:nvPr/>
          </p:nvSpPr>
          <p:spPr>
            <a:xfrm>
              <a:off x="7628115" y="4603999"/>
              <a:ext cx="77844" cy="331039"/>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7" name="Google Shape;637;p14"/>
            <p:cNvSpPr/>
            <p:nvPr/>
          </p:nvSpPr>
          <p:spPr>
            <a:xfrm>
              <a:off x="7763280"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8" name="Google Shape;638;p14"/>
            <p:cNvSpPr/>
            <p:nvPr/>
          </p:nvSpPr>
          <p:spPr>
            <a:xfrm>
              <a:off x="7891138" y="4768635"/>
              <a:ext cx="77844" cy="166403"/>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9" name="Google Shape;639;p14"/>
            <p:cNvSpPr/>
            <p:nvPr/>
          </p:nvSpPr>
          <p:spPr>
            <a:xfrm>
              <a:off x="8024443" y="4855797"/>
              <a:ext cx="74258" cy="79241"/>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0" name="Google Shape;640;p14"/>
            <p:cNvSpPr/>
            <p:nvPr/>
          </p:nvSpPr>
          <p:spPr>
            <a:xfrm>
              <a:off x="8158611" y="4749262"/>
              <a:ext cx="68878" cy="185776"/>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1" name="Google Shape;641;p14"/>
            <p:cNvSpPr/>
            <p:nvPr/>
          </p:nvSpPr>
          <p:spPr>
            <a:xfrm>
              <a:off x="6314659" y="4855797"/>
              <a:ext cx="74258" cy="79241"/>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2" name="Google Shape;642;p14"/>
            <p:cNvSpPr/>
            <p:nvPr/>
          </p:nvSpPr>
          <p:spPr>
            <a:xfrm>
              <a:off x="6448828" y="4749262"/>
              <a:ext cx="68878" cy="185776"/>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3" name="Google Shape;643;p14"/>
            <p:cNvSpPr/>
            <p:nvPr/>
          </p:nvSpPr>
          <p:spPr>
            <a:xfrm>
              <a:off x="8413531" y="4697909"/>
              <a:ext cx="85283" cy="237129"/>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4" name="Google Shape;644;p14"/>
            <p:cNvSpPr/>
            <p:nvPr/>
          </p:nvSpPr>
          <p:spPr>
            <a:xfrm>
              <a:off x="8554143" y="4803775"/>
              <a:ext cx="67084" cy="131282"/>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5" name="Google Shape;645;p14"/>
            <p:cNvSpPr/>
            <p:nvPr/>
          </p:nvSpPr>
          <p:spPr>
            <a:xfrm>
              <a:off x="8688444"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6" name="Google Shape;646;p14"/>
            <p:cNvSpPr/>
            <p:nvPr/>
          </p:nvSpPr>
          <p:spPr>
            <a:xfrm>
              <a:off x="8817166" y="4739966"/>
              <a:ext cx="67084" cy="195073"/>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7" name="Google Shape;647;p14"/>
            <p:cNvSpPr/>
            <p:nvPr/>
          </p:nvSpPr>
          <p:spPr>
            <a:xfrm>
              <a:off x="8948677" y="4815842"/>
              <a:ext cx="67084" cy="119197"/>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8" name="Google Shape;648;p14"/>
            <p:cNvSpPr/>
            <p:nvPr/>
          </p:nvSpPr>
          <p:spPr>
            <a:xfrm>
              <a:off x="9080189" y="4831590"/>
              <a:ext cx="67084" cy="103449"/>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49" name="Google Shape;649;p14"/>
            <p:cNvSpPr/>
            <p:nvPr/>
          </p:nvSpPr>
          <p:spPr>
            <a:xfrm>
              <a:off x="8290256" y="4749262"/>
              <a:ext cx="68745" cy="185776"/>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0" name="Google Shape;650;p14"/>
            <p:cNvSpPr/>
            <p:nvPr/>
          </p:nvSpPr>
          <p:spPr>
            <a:xfrm>
              <a:off x="920965" y="4803775"/>
              <a:ext cx="67084" cy="131282"/>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1" name="Google Shape;651;p14"/>
            <p:cNvSpPr/>
            <p:nvPr/>
          </p:nvSpPr>
          <p:spPr>
            <a:xfrm>
              <a:off x="1055266"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2" name="Google Shape;652;p14"/>
            <p:cNvSpPr/>
            <p:nvPr/>
          </p:nvSpPr>
          <p:spPr>
            <a:xfrm>
              <a:off x="1184121"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3" name="Google Shape;653;p14"/>
            <p:cNvSpPr/>
            <p:nvPr/>
          </p:nvSpPr>
          <p:spPr>
            <a:xfrm>
              <a:off x="1315632" y="4815879"/>
              <a:ext cx="67018" cy="119159"/>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4" name="Google Shape;654;p14"/>
            <p:cNvSpPr/>
            <p:nvPr/>
          </p:nvSpPr>
          <p:spPr>
            <a:xfrm>
              <a:off x="1447144" y="4831590"/>
              <a:ext cx="67084" cy="103449"/>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5" name="Google Shape;655;p14"/>
            <p:cNvSpPr/>
            <p:nvPr/>
          </p:nvSpPr>
          <p:spPr>
            <a:xfrm>
              <a:off x="1577792" y="4763169"/>
              <a:ext cx="68878" cy="171869"/>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6" name="Google Shape;656;p14"/>
            <p:cNvSpPr/>
            <p:nvPr/>
          </p:nvSpPr>
          <p:spPr>
            <a:xfrm>
              <a:off x="1706647" y="4740877"/>
              <a:ext cx="74258" cy="194161"/>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7" name="Google Shape;657;p14"/>
            <p:cNvSpPr/>
            <p:nvPr/>
          </p:nvSpPr>
          <p:spPr>
            <a:xfrm>
              <a:off x="1836365" y="4603999"/>
              <a:ext cx="77844" cy="331039"/>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8" name="Google Shape;658;p14"/>
            <p:cNvSpPr/>
            <p:nvPr/>
          </p:nvSpPr>
          <p:spPr>
            <a:xfrm>
              <a:off x="1971530"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659" name="Google Shape;659;p14"/>
          <p:cNvGrpSpPr/>
          <p:nvPr/>
        </p:nvGrpSpPr>
        <p:grpSpPr>
          <a:xfrm>
            <a:off x="-1" y="4935256"/>
            <a:ext cx="9144134" cy="129765"/>
            <a:chOff x="237925" y="603400"/>
            <a:chExt cx="3162200" cy="44875"/>
          </a:xfrm>
        </p:grpSpPr>
        <p:sp>
          <p:nvSpPr>
            <p:cNvPr id="660" name="Google Shape;660;p14"/>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1" name="Google Shape;661;p14"/>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662" name="Google Shape;662;p14"/>
          <p:cNvSpPr/>
          <p:nvPr/>
        </p:nvSpPr>
        <p:spPr>
          <a:xfrm>
            <a:off x="-29650" y="4506125"/>
            <a:ext cx="9227350" cy="349750"/>
          </a:xfrm>
          <a:custGeom>
            <a:avLst/>
            <a:gdLst/>
            <a:ahLst/>
            <a:cxnLst/>
            <a:rect l="l" t="t" r="r" b="b"/>
            <a:pathLst>
              <a:path w="369094" h="13990" extrusionOk="0">
                <a:moveTo>
                  <a:pt x="0" y="0"/>
                </a:moveTo>
                <a:lnTo>
                  <a:pt x="23217" y="13990"/>
                </a:lnTo>
                <a:lnTo>
                  <a:pt x="76200" y="3274"/>
                </a:lnTo>
                <a:lnTo>
                  <a:pt x="92049" y="13759"/>
                </a:lnTo>
                <a:lnTo>
                  <a:pt x="123749" y="3193"/>
                </a:lnTo>
                <a:lnTo>
                  <a:pt x="139525" y="13759"/>
                </a:lnTo>
                <a:lnTo>
                  <a:pt x="150092" y="7211"/>
                </a:lnTo>
                <a:lnTo>
                  <a:pt x="161403" y="13908"/>
                </a:lnTo>
                <a:lnTo>
                  <a:pt x="192286" y="3274"/>
                </a:lnTo>
                <a:lnTo>
                  <a:pt x="234851" y="13990"/>
                </a:lnTo>
                <a:lnTo>
                  <a:pt x="265731" y="6765"/>
                </a:lnTo>
                <a:lnTo>
                  <a:pt x="292298" y="13394"/>
                </a:lnTo>
                <a:lnTo>
                  <a:pt x="307701" y="3639"/>
                </a:lnTo>
                <a:lnTo>
                  <a:pt x="329728" y="10634"/>
                </a:lnTo>
                <a:lnTo>
                  <a:pt x="342007" y="6846"/>
                </a:lnTo>
                <a:lnTo>
                  <a:pt x="369094" y="13990"/>
                </a:lnTo>
              </a:path>
            </a:pathLst>
          </a:custGeom>
          <a:noFill/>
          <a:ln w="28575" cap="flat" cmpd="sng">
            <a:solidFill>
              <a:schemeClr val="dk2"/>
            </a:solidFill>
            <a:prstDash val="solid"/>
            <a:round/>
            <a:headEnd type="none" w="med" len="med"/>
            <a:tailEnd type="none" w="med" len="med"/>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p:cSld name="CUSTOM_11">
    <p:spTree>
      <p:nvGrpSpPr>
        <p:cNvPr id="1" name="Shape 740"/>
        <p:cNvGrpSpPr/>
        <p:nvPr/>
      </p:nvGrpSpPr>
      <p:grpSpPr>
        <a:xfrm>
          <a:off x="0" y="0"/>
          <a:ext cx="0" cy="0"/>
          <a:chOff x="0" y="0"/>
          <a:chExt cx="0" cy="0"/>
        </a:xfrm>
      </p:grpSpPr>
      <p:sp>
        <p:nvSpPr>
          <p:cNvPr id="741" name="Google Shape;741;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42" name="Google Shape;742;p16"/>
          <p:cNvSpPr txBox="1">
            <a:spLocks noGrp="1"/>
          </p:cNvSpPr>
          <p:nvPr>
            <p:ph type="body" idx="1"/>
          </p:nvPr>
        </p:nvSpPr>
        <p:spPr>
          <a:xfrm>
            <a:off x="1084800" y="1301850"/>
            <a:ext cx="6974400" cy="27990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Font typeface="Work Sans Light"/>
              <a:buChar char="●"/>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p:txBody>
      </p:sp>
      <p:grpSp>
        <p:nvGrpSpPr>
          <p:cNvPr id="743" name="Google Shape;743;p16"/>
          <p:cNvGrpSpPr/>
          <p:nvPr/>
        </p:nvGrpSpPr>
        <p:grpSpPr>
          <a:xfrm flipH="1">
            <a:off x="-3270" y="4582266"/>
            <a:ext cx="9150543" cy="352830"/>
            <a:chOff x="-3270" y="4582266"/>
            <a:chExt cx="9150543" cy="352830"/>
          </a:xfrm>
        </p:grpSpPr>
        <p:sp>
          <p:nvSpPr>
            <p:cNvPr id="744" name="Google Shape;744;p16"/>
            <p:cNvSpPr/>
            <p:nvPr/>
          </p:nvSpPr>
          <p:spPr>
            <a:xfrm>
              <a:off x="3678582" y="4697909"/>
              <a:ext cx="85283" cy="237129"/>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5" name="Google Shape;745;p16"/>
            <p:cNvSpPr/>
            <p:nvPr/>
          </p:nvSpPr>
          <p:spPr>
            <a:xfrm>
              <a:off x="3819194" y="4803775"/>
              <a:ext cx="67018" cy="131263"/>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6" name="Google Shape;746;p16"/>
            <p:cNvSpPr/>
            <p:nvPr/>
          </p:nvSpPr>
          <p:spPr>
            <a:xfrm>
              <a:off x="3953362" y="4844920"/>
              <a:ext cx="61704" cy="90118"/>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7" name="Google Shape;747;p16"/>
            <p:cNvSpPr/>
            <p:nvPr/>
          </p:nvSpPr>
          <p:spPr>
            <a:xfrm>
              <a:off x="4082229" y="4815870"/>
              <a:ext cx="67000" cy="119163"/>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8" name="Google Shape;748;p16"/>
            <p:cNvSpPr/>
            <p:nvPr/>
          </p:nvSpPr>
          <p:spPr>
            <a:xfrm>
              <a:off x="4213728" y="4815879"/>
              <a:ext cx="67084" cy="119159"/>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9" name="Google Shape;749;p16"/>
            <p:cNvSpPr/>
            <p:nvPr/>
          </p:nvSpPr>
          <p:spPr>
            <a:xfrm>
              <a:off x="4345240" y="4831590"/>
              <a:ext cx="67084" cy="103449"/>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0" name="Google Shape;750;p16"/>
            <p:cNvSpPr/>
            <p:nvPr/>
          </p:nvSpPr>
          <p:spPr>
            <a:xfrm>
              <a:off x="4475888" y="4763169"/>
              <a:ext cx="68878" cy="17186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1" name="Google Shape;751;p16"/>
            <p:cNvSpPr/>
            <p:nvPr/>
          </p:nvSpPr>
          <p:spPr>
            <a:xfrm>
              <a:off x="4604743" y="4740877"/>
              <a:ext cx="74258" cy="194161"/>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2" name="Google Shape;752;p16"/>
            <p:cNvSpPr/>
            <p:nvPr/>
          </p:nvSpPr>
          <p:spPr>
            <a:xfrm>
              <a:off x="4734454" y="4697897"/>
              <a:ext cx="77850" cy="237163"/>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3" name="Google Shape;753;p16"/>
            <p:cNvSpPr/>
            <p:nvPr/>
          </p:nvSpPr>
          <p:spPr>
            <a:xfrm>
              <a:off x="4869626" y="4773469"/>
              <a:ext cx="70671" cy="161569"/>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4" name="Google Shape;754;p16"/>
            <p:cNvSpPr/>
            <p:nvPr/>
          </p:nvSpPr>
          <p:spPr>
            <a:xfrm>
              <a:off x="4997551" y="4768635"/>
              <a:ext cx="77778" cy="166403"/>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5" name="Google Shape;755;p16"/>
            <p:cNvSpPr/>
            <p:nvPr/>
          </p:nvSpPr>
          <p:spPr>
            <a:xfrm>
              <a:off x="5130922" y="4855797"/>
              <a:ext cx="74191" cy="79241"/>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6" name="Google Shape;756;p16"/>
            <p:cNvSpPr/>
            <p:nvPr/>
          </p:nvSpPr>
          <p:spPr>
            <a:xfrm>
              <a:off x="5265079" y="4604034"/>
              <a:ext cx="68901" cy="331035"/>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7" name="Google Shape;757;p16"/>
            <p:cNvSpPr/>
            <p:nvPr/>
          </p:nvSpPr>
          <p:spPr>
            <a:xfrm>
              <a:off x="2109277" y="4803738"/>
              <a:ext cx="67084" cy="13130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8" name="Google Shape;758;p16"/>
            <p:cNvSpPr/>
            <p:nvPr/>
          </p:nvSpPr>
          <p:spPr>
            <a:xfrm>
              <a:off x="2243578" y="4844920"/>
              <a:ext cx="61571" cy="90118"/>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9" name="Google Shape;759;p16"/>
            <p:cNvSpPr/>
            <p:nvPr/>
          </p:nvSpPr>
          <p:spPr>
            <a:xfrm>
              <a:off x="2372433"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0" name="Google Shape;760;p16"/>
            <p:cNvSpPr/>
            <p:nvPr/>
          </p:nvSpPr>
          <p:spPr>
            <a:xfrm>
              <a:off x="2503945" y="4815842"/>
              <a:ext cx="67018" cy="119197"/>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1" name="Google Shape;761;p16"/>
            <p:cNvSpPr/>
            <p:nvPr/>
          </p:nvSpPr>
          <p:spPr>
            <a:xfrm>
              <a:off x="2635456"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2" name="Google Shape;762;p16"/>
            <p:cNvSpPr/>
            <p:nvPr/>
          </p:nvSpPr>
          <p:spPr>
            <a:xfrm>
              <a:off x="2766105" y="4763169"/>
              <a:ext cx="68878" cy="17186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3" name="Google Shape;763;p16"/>
            <p:cNvSpPr/>
            <p:nvPr/>
          </p:nvSpPr>
          <p:spPr>
            <a:xfrm>
              <a:off x="2894959" y="4740877"/>
              <a:ext cx="74191" cy="194161"/>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4" name="Google Shape;764;p16"/>
            <p:cNvSpPr/>
            <p:nvPr/>
          </p:nvSpPr>
          <p:spPr>
            <a:xfrm>
              <a:off x="3024611" y="4604036"/>
              <a:ext cx="77911" cy="331002"/>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5" name="Google Shape;765;p16"/>
            <p:cNvSpPr/>
            <p:nvPr/>
          </p:nvSpPr>
          <p:spPr>
            <a:xfrm>
              <a:off x="3159842"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6" name="Google Shape;766;p16"/>
            <p:cNvSpPr/>
            <p:nvPr/>
          </p:nvSpPr>
          <p:spPr>
            <a:xfrm>
              <a:off x="3287701" y="4768673"/>
              <a:ext cx="77844" cy="166366"/>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7" name="Google Shape;767;p16"/>
            <p:cNvSpPr/>
            <p:nvPr/>
          </p:nvSpPr>
          <p:spPr>
            <a:xfrm>
              <a:off x="3421139" y="4855797"/>
              <a:ext cx="74191" cy="79241"/>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8" name="Google Shape;768;p16"/>
            <p:cNvSpPr/>
            <p:nvPr/>
          </p:nvSpPr>
          <p:spPr>
            <a:xfrm>
              <a:off x="3555307" y="4749262"/>
              <a:ext cx="68745" cy="185776"/>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9" name="Google Shape;769;p16"/>
            <p:cNvSpPr/>
            <p:nvPr/>
          </p:nvSpPr>
          <p:spPr>
            <a:xfrm>
              <a:off x="5520011"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0" name="Google Shape;770;p16"/>
            <p:cNvSpPr/>
            <p:nvPr/>
          </p:nvSpPr>
          <p:spPr>
            <a:xfrm>
              <a:off x="5660622" y="4803738"/>
              <a:ext cx="67018" cy="13130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1" name="Google Shape;771;p16"/>
            <p:cNvSpPr/>
            <p:nvPr/>
          </p:nvSpPr>
          <p:spPr>
            <a:xfrm>
              <a:off x="5794790" y="4844920"/>
              <a:ext cx="61571" cy="90118"/>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2" name="Google Shape;772;p16"/>
            <p:cNvSpPr/>
            <p:nvPr/>
          </p:nvSpPr>
          <p:spPr>
            <a:xfrm>
              <a:off x="5923645"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3" name="Google Shape;773;p16"/>
            <p:cNvSpPr/>
            <p:nvPr/>
          </p:nvSpPr>
          <p:spPr>
            <a:xfrm>
              <a:off x="6055157" y="4815879"/>
              <a:ext cx="67018" cy="119159"/>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4" name="Google Shape;774;p16"/>
            <p:cNvSpPr/>
            <p:nvPr/>
          </p:nvSpPr>
          <p:spPr>
            <a:xfrm>
              <a:off x="6186668"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5" name="Google Shape;775;p16"/>
            <p:cNvSpPr/>
            <p:nvPr/>
          </p:nvSpPr>
          <p:spPr>
            <a:xfrm>
              <a:off x="5396602" y="4749262"/>
              <a:ext cx="68878" cy="185776"/>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6" name="Google Shape;776;p16"/>
            <p:cNvSpPr/>
            <p:nvPr/>
          </p:nvSpPr>
          <p:spPr>
            <a:xfrm>
              <a:off x="780486"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7" name="Google Shape;777;p16"/>
            <p:cNvSpPr/>
            <p:nvPr/>
          </p:nvSpPr>
          <p:spPr>
            <a:xfrm>
              <a:off x="-3270" y="4740877"/>
              <a:ext cx="74258" cy="194161"/>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8" name="Google Shape;778;p16"/>
            <p:cNvSpPr/>
            <p:nvPr/>
          </p:nvSpPr>
          <p:spPr>
            <a:xfrm>
              <a:off x="126515" y="4603999"/>
              <a:ext cx="77778" cy="331039"/>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9" name="Google Shape;779;p16"/>
            <p:cNvSpPr/>
            <p:nvPr/>
          </p:nvSpPr>
          <p:spPr>
            <a:xfrm>
              <a:off x="261613" y="4773469"/>
              <a:ext cx="70671" cy="161569"/>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0" name="Google Shape;780;p16"/>
            <p:cNvSpPr/>
            <p:nvPr/>
          </p:nvSpPr>
          <p:spPr>
            <a:xfrm>
              <a:off x="389605" y="4768635"/>
              <a:ext cx="77844" cy="166403"/>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1" name="Google Shape;781;p16"/>
            <p:cNvSpPr/>
            <p:nvPr/>
          </p:nvSpPr>
          <p:spPr>
            <a:xfrm>
              <a:off x="522777" y="4855797"/>
              <a:ext cx="74390" cy="79241"/>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2" name="Google Shape;782;p16"/>
            <p:cNvSpPr/>
            <p:nvPr/>
          </p:nvSpPr>
          <p:spPr>
            <a:xfrm>
              <a:off x="657078" y="4749262"/>
              <a:ext cx="68878" cy="185776"/>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3" name="Google Shape;783;p16"/>
            <p:cNvSpPr/>
            <p:nvPr/>
          </p:nvSpPr>
          <p:spPr>
            <a:xfrm>
              <a:off x="6572229" y="4831594"/>
              <a:ext cx="85299" cy="103435"/>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4" name="Google Shape;784;p16"/>
            <p:cNvSpPr/>
            <p:nvPr/>
          </p:nvSpPr>
          <p:spPr>
            <a:xfrm>
              <a:off x="6712847" y="4803775"/>
              <a:ext cx="67018" cy="131282"/>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5" name="Google Shape;785;p16"/>
            <p:cNvSpPr/>
            <p:nvPr/>
          </p:nvSpPr>
          <p:spPr>
            <a:xfrm>
              <a:off x="6847016"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6" name="Google Shape;786;p16"/>
            <p:cNvSpPr/>
            <p:nvPr/>
          </p:nvSpPr>
          <p:spPr>
            <a:xfrm>
              <a:off x="6975871"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7" name="Google Shape;787;p16"/>
            <p:cNvSpPr/>
            <p:nvPr/>
          </p:nvSpPr>
          <p:spPr>
            <a:xfrm>
              <a:off x="7107249" y="4815879"/>
              <a:ext cx="67084" cy="119159"/>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8" name="Google Shape;788;p16"/>
            <p:cNvSpPr/>
            <p:nvPr/>
          </p:nvSpPr>
          <p:spPr>
            <a:xfrm>
              <a:off x="7238894"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9" name="Google Shape;789;p16"/>
            <p:cNvSpPr/>
            <p:nvPr/>
          </p:nvSpPr>
          <p:spPr>
            <a:xfrm>
              <a:off x="7369542" y="4763169"/>
              <a:ext cx="68745" cy="171869"/>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0" name="Google Shape;790;p16"/>
            <p:cNvSpPr/>
            <p:nvPr/>
          </p:nvSpPr>
          <p:spPr>
            <a:xfrm>
              <a:off x="7498397" y="4740877"/>
              <a:ext cx="74258" cy="194161"/>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1" name="Google Shape;791;p16"/>
            <p:cNvSpPr/>
            <p:nvPr/>
          </p:nvSpPr>
          <p:spPr>
            <a:xfrm>
              <a:off x="7628104" y="4697896"/>
              <a:ext cx="77850" cy="237163"/>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2" name="Google Shape;792;p16"/>
            <p:cNvSpPr/>
            <p:nvPr/>
          </p:nvSpPr>
          <p:spPr>
            <a:xfrm>
              <a:off x="7763280"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3" name="Google Shape;793;p16"/>
            <p:cNvSpPr/>
            <p:nvPr/>
          </p:nvSpPr>
          <p:spPr>
            <a:xfrm>
              <a:off x="7891138" y="4768635"/>
              <a:ext cx="77844" cy="166403"/>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4" name="Google Shape;794;p16"/>
            <p:cNvSpPr/>
            <p:nvPr/>
          </p:nvSpPr>
          <p:spPr>
            <a:xfrm>
              <a:off x="8024454" y="4582266"/>
              <a:ext cx="74249" cy="35283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5" name="Google Shape;795;p16"/>
            <p:cNvSpPr/>
            <p:nvPr/>
          </p:nvSpPr>
          <p:spPr>
            <a:xfrm>
              <a:off x="8158611" y="4749262"/>
              <a:ext cx="68878" cy="185776"/>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6" name="Google Shape;796;p16"/>
            <p:cNvSpPr/>
            <p:nvPr/>
          </p:nvSpPr>
          <p:spPr>
            <a:xfrm>
              <a:off x="6314659" y="4855797"/>
              <a:ext cx="74258" cy="79241"/>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7" name="Google Shape;797;p16"/>
            <p:cNvSpPr/>
            <p:nvPr/>
          </p:nvSpPr>
          <p:spPr>
            <a:xfrm>
              <a:off x="6448829" y="4855793"/>
              <a:ext cx="68875" cy="79262"/>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8" name="Google Shape;798;p16"/>
            <p:cNvSpPr/>
            <p:nvPr/>
          </p:nvSpPr>
          <p:spPr>
            <a:xfrm>
              <a:off x="8413531" y="4697909"/>
              <a:ext cx="85283" cy="237129"/>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9" name="Google Shape;799;p16"/>
            <p:cNvSpPr/>
            <p:nvPr/>
          </p:nvSpPr>
          <p:spPr>
            <a:xfrm>
              <a:off x="8554143" y="4803775"/>
              <a:ext cx="67084" cy="131282"/>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0" name="Google Shape;800;p16"/>
            <p:cNvSpPr/>
            <p:nvPr/>
          </p:nvSpPr>
          <p:spPr>
            <a:xfrm>
              <a:off x="8688444"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1" name="Google Shape;801;p16"/>
            <p:cNvSpPr/>
            <p:nvPr/>
          </p:nvSpPr>
          <p:spPr>
            <a:xfrm>
              <a:off x="8817166" y="4739966"/>
              <a:ext cx="67084" cy="195073"/>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2" name="Google Shape;802;p16"/>
            <p:cNvSpPr/>
            <p:nvPr/>
          </p:nvSpPr>
          <p:spPr>
            <a:xfrm>
              <a:off x="8948677" y="4815842"/>
              <a:ext cx="67084" cy="119197"/>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3" name="Google Shape;803;p16"/>
            <p:cNvSpPr/>
            <p:nvPr/>
          </p:nvSpPr>
          <p:spPr>
            <a:xfrm>
              <a:off x="9080189" y="4831590"/>
              <a:ext cx="67084" cy="103449"/>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4" name="Google Shape;804;p16"/>
            <p:cNvSpPr/>
            <p:nvPr/>
          </p:nvSpPr>
          <p:spPr>
            <a:xfrm>
              <a:off x="8290256" y="4749262"/>
              <a:ext cx="68745" cy="185776"/>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5" name="Google Shape;805;p16"/>
            <p:cNvSpPr/>
            <p:nvPr/>
          </p:nvSpPr>
          <p:spPr>
            <a:xfrm>
              <a:off x="920965" y="4803775"/>
              <a:ext cx="67084" cy="131282"/>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6" name="Google Shape;806;p16"/>
            <p:cNvSpPr/>
            <p:nvPr/>
          </p:nvSpPr>
          <p:spPr>
            <a:xfrm>
              <a:off x="1055266"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7" name="Google Shape;807;p16"/>
            <p:cNvSpPr/>
            <p:nvPr/>
          </p:nvSpPr>
          <p:spPr>
            <a:xfrm>
              <a:off x="1184121"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8" name="Google Shape;808;p16"/>
            <p:cNvSpPr/>
            <p:nvPr/>
          </p:nvSpPr>
          <p:spPr>
            <a:xfrm>
              <a:off x="1315632" y="4815879"/>
              <a:ext cx="67018" cy="119159"/>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9" name="Google Shape;809;p16"/>
            <p:cNvSpPr/>
            <p:nvPr/>
          </p:nvSpPr>
          <p:spPr>
            <a:xfrm>
              <a:off x="1447144" y="4831590"/>
              <a:ext cx="67084" cy="103449"/>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0" name="Google Shape;810;p16"/>
            <p:cNvSpPr/>
            <p:nvPr/>
          </p:nvSpPr>
          <p:spPr>
            <a:xfrm>
              <a:off x="1577792" y="4763169"/>
              <a:ext cx="68878" cy="171869"/>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1" name="Google Shape;811;p16"/>
            <p:cNvSpPr/>
            <p:nvPr/>
          </p:nvSpPr>
          <p:spPr>
            <a:xfrm>
              <a:off x="1706654" y="4638031"/>
              <a:ext cx="74249" cy="29702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2" name="Google Shape;812;p16"/>
            <p:cNvSpPr/>
            <p:nvPr/>
          </p:nvSpPr>
          <p:spPr>
            <a:xfrm>
              <a:off x="1836354" y="4719871"/>
              <a:ext cx="77850" cy="215173"/>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3" name="Google Shape;813;p16"/>
            <p:cNvSpPr/>
            <p:nvPr/>
          </p:nvSpPr>
          <p:spPr>
            <a:xfrm>
              <a:off x="1971530"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14" name="Google Shape;814;p16"/>
          <p:cNvGrpSpPr/>
          <p:nvPr/>
        </p:nvGrpSpPr>
        <p:grpSpPr>
          <a:xfrm>
            <a:off x="-1" y="4935256"/>
            <a:ext cx="9144134" cy="129765"/>
            <a:chOff x="237925" y="603400"/>
            <a:chExt cx="3162200" cy="44875"/>
          </a:xfrm>
        </p:grpSpPr>
        <p:sp>
          <p:nvSpPr>
            <p:cNvPr id="815" name="Google Shape;815;p16"/>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6" name="Google Shape;816;p16"/>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17" name="Google Shape;817;p16"/>
          <p:cNvSpPr/>
          <p:nvPr/>
        </p:nvSpPr>
        <p:spPr>
          <a:xfrm>
            <a:off x="-66850" y="4543325"/>
            <a:ext cx="9234775" cy="312550"/>
          </a:xfrm>
          <a:custGeom>
            <a:avLst/>
            <a:gdLst/>
            <a:ahLst/>
            <a:cxnLst/>
            <a:rect l="l" t="t" r="r" b="b"/>
            <a:pathLst>
              <a:path w="369391" h="12502" extrusionOk="0">
                <a:moveTo>
                  <a:pt x="0" y="12055"/>
                </a:moveTo>
                <a:lnTo>
                  <a:pt x="46285" y="1705"/>
                </a:lnTo>
                <a:lnTo>
                  <a:pt x="108644" y="12502"/>
                </a:lnTo>
                <a:lnTo>
                  <a:pt x="157162" y="2679"/>
                </a:lnTo>
                <a:lnTo>
                  <a:pt x="202704" y="10716"/>
                </a:lnTo>
                <a:lnTo>
                  <a:pt x="243780" y="0"/>
                </a:lnTo>
                <a:lnTo>
                  <a:pt x="281285" y="12502"/>
                </a:lnTo>
                <a:lnTo>
                  <a:pt x="299144" y="3870"/>
                </a:lnTo>
                <a:lnTo>
                  <a:pt x="314027" y="11906"/>
                </a:lnTo>
                <a:lnTo>
                  <a:pt x="369391" y="2679"/>
                </a:lnTo>
              </a:path>
            </a:pathLst>
          </a:custGeom>
          <a:noFill/>
          <a:ln w="28575" cap="flat" cmpd="sng">
            <a:solidFill>
              <a:schemeClr val="dk2"/>
            </a:solidFill>
            <a:prstDash val="solid"/>
            <a:round/>
            <a:headEnd type="none" w="med" len="med"/>
            <a:tailEnd type="none" w="med" len="med"/>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818"/>
        <p:cNvGrpSpPr/>
        <p:nvPr/>
      </p:nvGrpSpPr>
      <p:grpSpPr>
        <a:xfrm>
          <a:off x="0" y="0"/>
          <a:ext cx="0" cy="0"/>
          <a:chOff x="0" y="0"/>
          <a:chExt cx="0" cy="0"/>
        </a:xfrm>
      </p:grpSpPr>
      <p:sp>
        <p:nvSpPr>
          <p:cNvPr id="819" name="Google Shape;819;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20" name="Google Shape;820;p17"/>
          <p:cNvSpPr txBox="1">
            <a:spLocks noGrp="1"/>
          </p:cNvSpPr>
          <p:nvPr>
            <p:ph type="subTitle" idx="1"/>
          </p:nvPr>
        </p:nvSpPr>
        <p:spPr>
          <a:xfrm>
            <a:off x="720044" y="2652675"/>
            <a:ext cx="2305500" cy="174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821" name="Google Shape;821;p17"/>
          <p:cNvSpPr txBox="1">
            <a:spLocks noGrp="1"/>
          </p:cNvSpPr>
          <p:nvPr>
            <p:ph type="subTitle" idx="2"/>
          </p:nvPr>
        </p:nvSpPr>
        <p:spPr>
          <a:xfrm>
            <a:off x="3419250" y="2652675"/>
            <a:ext cx="2305500" cy="174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822" name="Google Shape;822;p17"/>
          <p:cNvSpPr txBox="1">
            <a:spLocks noGrp="1"/>
          </p:cNvSpPr>
          <p:nvPr>
            <p:ph type="subTitle" idx="3"/>
          </p:nvPr>
        </p:nvSpPr>
        <p:spPr>
          <a:xfrm>
            <a:off x="6118456" y="2652675"/>
            <a:ext cx="2305500" cy="174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823" name="Google Shape;823;p17"/>
          <p:cNvSpPr txBox="1">
            <a:spLocks noGrp="1"/>
          </p:cNvSpPr>
          <p:nvPr>
            <p:ph type="subTitle" idx="4"/>
          </p:nvPr>
        </p:nvSpPr>
        <p:spPr>
          <a:xfrm>
            <a:off x="720044" y="2235375"/>
            <a:ext cx="2305500" cy="417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824" name="Google Shape;824;p17"/>
          <p:cNvSpPr txBox="1">
            <a:spLocks noGrp="1"/>
          </p:cNvSpPr>
          <p:nvPr>
            <p:ph type="subTitle" idx="5"/>
          </p:nvPr>
        </p:nvSpPr>
        <p:spPr>
          <a:xfrm>
            <a:off x="3419250" y="2235375"/>
            <a:ext cx="2305500" cy="417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825" name="Google Shape;825;p17"/>
          <p:cNvSpPr txBox="1">
            <a:spLocks noGrp="1"/>
          </p:cNvSpPr>
          <p:nvPr>
            <p:ph type="subTitle" idx="6"/>
          </p:nvPr>
        </p:nvSpPr>
        <p:spPr>
          <a:xfrm>
            <a:off x="6118456" y="2235375"/>
            <a:ext cx="2305500" cy="417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grpSp>
        <p:nvGrpSpPr>
          <p:cNvPr id="826" name="Google Shape;826;p17"/>
          <p:cNvGrpSpPr/>
          <p:nvPr/>
        </p:nvGrpSpPr>
        <p:grpSpPr>
          <a:xfrm>
            <a:off x="-33375" y="4587975"/>
            <a:ext cx="9186425" cy="477046"/>
            <a:chOff x="-33375" y="4587975"/>
            <a:chExt cx="9186425" cy="477046"/>
          </a:xfrm>
        </p:grpSpPr>
        <p:grpSp>
          <p:nvGrpSpPr>
            <p:cNvPr id="827" name="Google Shape;827;p17"/>
            <p:cNvGrpSpPr/>
            <p:nvPr/>
          </p:nvGrpSpPr>
          <p:grpSpPr>
            <a:xfrm>
              <a:off x="-4786" y="4603999"/>
              <a:ext cx="9153572" cy="331058"/>
              <a:chOff x="4210085" y="4603999"/>
              <a:chExt cx="9153572" cy="331058"/>
            </a:xfrm>
          </p:grpSpPr>
          <p:sp>
            <p:nvSpPr>
              <p:cNvPr id="828" name="Google Shape;828;p17"/>
              <p:cNvSpPr/>
              <p:nvPr/>
            </p:nvSpPr>
            <p:spPr>
              <a:xfrm>
                <a:off x="10384720" y="4697909"/>
                <a:ext cx="85283" cy="237129"/>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9" name="Google Shape;829;p17"/>
              <p:cNvSpPr/>
              <p:nvPr/>
            </p:nvSpPr>
            <p:spPr>
              <a:xfrm>
                <a:off x="10525331" y="4803775"/>
                <a:ext cx="67018" cy="131263"/>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0" name="Google Shape;830;p17"/>
              <p:cNvSpPr/>
              <p:nvPr/>
            </p:nvSpPr>
            <p:spPr>
              <a:xfrm>
                <a:off x="10659500" y="4844920"/>
                <a:ext cx="61704" cy="90118"/>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1" name="Google Shape;831;p17"/>
              <p:cNvSpPr/>
              <p:nvPr/>
            </p:nvSpPr>
            <p:spPr>
              <a:xfrm>
                <a:off x="10788354" y="4739966"/>
                <a:ext cx="67018" cy="195073"/>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2" name="Google Shape;832;p17"/>
              <p:cNvSpPr/>
              <p:nvPr/>
            </p:nvSpPr>
            <p:spPr>
              <a:xfrm>
                <a:off x="10919866" y="4815879"/>
                <a:ext cx="67084" cy="119159"/>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3" name="Google Shape;833;p17"/>
              <p:cNvSpPr/>
              <p:nvPr/>
            </p:nvSpPr>
            <p:spPr>
              <a:xfrm>
                <a:off x="11051378" y="4831590"/>
                <a:ext cx="67084" cy="103449"/>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4" name="Google Shape;834;p17"/>
              <p:cNvSpPr/>
              <p:nvPr/>
            </p:nvSpPr>
            <p:spPr>
              <a:xfrm>
                <a:off x="11182026" y="4763169"/>
                <a:ext cx="68878" cy="17186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5" name="Google Shape;835;p17"/>
              <p:cNvSpPr/>
              <p:nvPr/>
            </p:nvSpPr>
            <p:spPr>
              <a:xfrm>
                <a:off x="11310880" y="4740877"/>
                <a:ext cx="74258" cy="194161"/>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6" name="Google Shape;836;p17"/>
              <p:cNvSpPr/>
              <p:nvPr/>
            </p:nvSpPr>
            <p:spPr>
              <a:xfrm>
                <a:off x="11440599" y="4603999"/>
                <a:ext cx="77844" cy="331039"/>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7" name="Google Shape;837;p17"/>
              <p:cNvSpPr/>
              <p:nvPr/>
            </p:nvSpPr>
            <p:spPr>
              <a:xfrm>
                <a:off x="11575763" y="4773469"/>
                <a:ext cx="70671" cy="161569"/>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8" name="Google Shape;838;p17"/>
              <p:cNvSpPr/>
              <p:nvPr/>
            </p:nvSpPr>
            <p:spPr>
              <a:xfrm>
                <a:off x="11703688" y="4768635"/>
                <a:ext cx="77778" cy="166403"/>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9" name="Google Shape;839;p17"/>
              <p:cNvSpPr/>
              <p:nvPr/>
            </p:nvSpPr>
            <p:spPr>
              <a:xfrm>
                <a:off x="11837060" y="4855797"/>
                <a:ext cx="74191" cy="79241"/>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0" name="Google Shape;840;p17"/>
              <p:cNvSpPr/>
              <p:nvPr/>
            </p:nvSpPr>
            <p:spPr>
              <a:xfrm>
                <a:off x="11971228" y="4749262"/>
                <a:ext cx="68878" cy="185776"/>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1" name="Google Shape;841;p17"/>
              <p:cNvSpPr/>
              <p:nvPr/>
            </p:nvSpPr>
            <p:spPr>
              <a:xfrm>
                <a:off x="8812590" y="4803738"/>
                <a:ext cx="67084" cy="13130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2" name="Google Shape;842;p17"/>
              <p:cNvSpPr/>
              <p:nvPr/>
            </p:nvSpPr>
            <p:spPr>
              <a:xfrm>
                <a:off x="8946891" y="4844920"/>
                <a:ext cx="61571" cy="90118"/>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3" name="Google Shape;843;p17"/>
              <p:cNvSpPr/>
              <p:nvPr/>
            </p:nvSpPr>
            <p:spPr>
              <a:xfrm>
                <a:off x="9075746"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4" name="Google Shape;844;p17"/>
              <p:cNvSpPr/>
              <p:nvPr/>
            </p:nvSpPr>
            <p:spPr>
              <a:xfrm>
                <a:off x="9210082" y="4815842"/>
                <a:ext cx="67018" cy="119197"/>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5" name="Google Shape;845;p17"/>
              <p:cNvSpPr/>
              <p:nvPr/>
            </p:nvSpPr>
            <p:spPr>
              <a:xfrm>
                <a:off x="9341594"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6" name="Google Shape;846;p17"/>
              <p:cNvSpPr/>
              <p:nvPr/>
            </p:nvSpPr>
            <p:spPr>
              <a:xfrm>
                <a:off x="9472242" y="4763169"/>
                <a:ext cx="68878" cy="17186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7" name="Google Shape;847;p17"/>
              <p:cNvSpPr/>
              <p:nvPr/>
            </p:nvSpPr>
            <p:spPr>
              <a:xfrm>
                <a:off x="9601097" y="4740877"/>
                <a:ext cx="74191" cy="194161"/>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8" name="Google Shape;848;p17"/>
              <p:cNvSpPr/>
              <p:nvPr/>
            </p:nvSpPr>
            <p:spPr>
              <a:xfrm>
                <a:off x="9730749" y="4604036"/>
                <a:ext cx="77911" cy="331002"/>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9" name="Google Shape;849;p17"/>
              <p:cNvSpPr/>
              <p:nvPr/>
            </p:nvSpPr>
            <p:spPr>
              <a:xfrm>
                <a:off x="9865980"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0" name="Google Shape;850;p17"/>
              <p:cNvSpPr/>
              <p:nvPr/>
            </p:nvSpPr>
            <p:spPr>
              <a:xfrm>
                <a:off x="9993838" y="4768673"/>
                <a:ext cx="77844" cy="166366"/>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1" name="Google Shape;851;p17"/>
              <p:cNvSpPr/>
              <p:nvPr/>
            </p:nvSpPr>
            <p:spPr>
              <a:xfrm>
                <a:off x="10127276" y="4855797"/>
                <a:ext cx="74191" cy="79241"/>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2" name="Google Shape;852;p17"/>
              <p:cNvSpPr/>
              <p:nvPr/>
            </p:nvSpPr>
            <p:spPr>
              <a:xfrm>
                <a:off x="10261444" y="4749262"/>
                <a:ext cx="68745" cy="185776"/>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3" name="Google Shape;853;p17"/>
              <p:cNvSpPr/>
              <p:nvPr/>
            </p:nvSpPr>
            <p:spPr>
              <a:xfrm>
                <a:off x="12226148"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4" name="Google Shape;854;p17"/>
              <p:cNvSpPr/>
              <p:nvPr/>
            </p:nvSpPr>
            <p:spPr>
              <a:xfrm>
                <a:off x="12366759" y="4803738"/>
                <a:ext cx="67018" cy="13130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5" name="Google Shape;855;p17"/>
              <p:cNvSpPr/>
              <p:nvPr/>
            </p:nvSpPr>
            <p:spPr>
              <a:xfrm>
                <a:off x="12500928" y="4844920"/>
                <a:ext cx="61571" cy="90118"/>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6" name="Google Shape;856;p17"/>
              <p:cNvSpPr/>
              <p:nvPr/>
            </p:nvSpPr>
            <p:spPr>
              <a:xfrm>
                <a:off x="12629782"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7" name="Google Shape;857;p17"/>
              <p:cNvSpPr/>
              <p:nvPr/>
            </p:nvSpPr>
            <p:spPr>
              <a:xfrm>
                <a:off x="12761294" y="4815879"/>
                <a:ext cx="67018" cy="119159"/>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8" name="Google Shape;858;p17"/>
              <p:cNvSpPr/>
              <p:nvPr/>
            </p:nvSpPr>
            <p:spPr>
              <a:xfrm>
                <a:off x="12892806"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9" name="Google Shape;859;p17"/>
              <p:cNvSpPr/>
              <p:nvPr/>
            </p:nvSpPr>
            <p:spPr>
              <a:xfrm>
                <a:off x="12102740" y="4749262"/>
                <a:ext cx="68878" cy="185776"/>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0" name="Google Shape;860;p17"/>
              <p:cNvSpPr/>
              <p:nvPr/>
            </p:nvSpPr>
            <p:spPr>
              <a:xfrm>
                <a:off x="7489174"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1" name="Google Shape;861;p17"/>
              <p:cNvSpPr/>
              <p:nvPr/>
            </p:nvSpPr>
            <p:spPr>
              <a:xfrm>
                <a:off x="6705418" y="4740877"/>
                <a:ext cx="74258" cy="194161"/>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2" name="Google Shape;862;p17"/>
              <p:cNvSpPr/>
              <p:nvPr/>
            </p:nvSpPr>
            <p:spPr>
              <a:xfrm>
                <a:off x="6835203" y="4603999"/>
                <a:ext cx="77778" cy="331039"/>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3" name="Google Shape;863;p17"/>
              <p:cNvSpPr/>
              <p:nvPr/>
            </p:nvSpPr>
            <p:spPr>
              <a:xfrm>
                <a:off x="6970301" y="4773469"/>
                <a:ext cx="70671" cy="161569"/>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4" name="Google Shape;864;p17"/>
              <p:cNvSpPr/>
              <p:nvPr/>
            </p:nvSpPr>
            <p:spPr>
              <a:xfrm>
                <a:off x="7098292" y="4768635"/>
                <a:ext cx="77844" cy="166403"/>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5" name="Google Shape;865;p17"/>
              <p:cNvSpPr/>
              <p:nvPr/>
            </p:nvSpPr>
            <p:spPr>
              <a:xfrm>
                <a:off x="7231464" y="4855797"/>
                <a:ext cx="74390" cy="79241"/>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6" name="Google Shape;866;p17"/>
              <p:cNvSpPr/>
              <p:nvPr/>
            </p:nvSpPr>
            <p:spPr>
              <a:xfrm>
                <a:off x="7365765" y="4749262"/>
                <a:ext cx="68878" cy="185776"/>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7" name="Google Shape;867;p17"/>
              <p:cNvSpPr/>
              <p:nvPr/>
            </p:nvSpPr>
            <p:spPr>
              <a:xfrm>
                <a:off x="13278374"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8" name="Google Shape;868;p17"/>
              <p:cNvSpPr/>
              <p:nvPr/>
            </p:nvSpPr>
            <p:spPr>
              <a:xfrm>
                <a:off x="4210085" y="4803775"/>
                <a:ext cx="67018" cy="131282"/>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9" name="Google Shape;869;p17"/>
              <p:cNvSpPr/>
              <p:nvPr/>
            </p:nvSpPr>
            <p:spPr>
              <a:xfrm>
                <a:off x="4344253"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0" name="Google Shape;870;p17"/>
              <p:cNvSpPr/>
              <p:nvPr/>
            </p:nvSpPr>
            <p:spPr>
              <a:xfrm>
                <a:off x="4473108"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1" name="Google Shape;871;p17"/>
              <p:cNvSpPr/>
              <p:nvPr/>
            </p:nvSpPr>
            <p:spPr>
              <a:xfrm>
                <a:off x="4604487" y="4815879"/>
                <a:ext cx="67084" cy="119159"/>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2" name="Google Shape;872;p17"/>
              <p:cNvSpPr/>
              <p:nvPr/>
            </p:nvSpPr>
            <p:spPr>
              <a:xfrm>
                <a:off x="4736131"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3" name="Google Shape;873;p17"/>
              <p:cNvSpPr/>
              <p:nvPr/>
            </p:nvSpPr>
            <p:spPr>
              <a:xfrm>
                <a:off x="4866779" y="4763169"/>
                <a:ext cx="68745" cy="171869"/>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4" name="Google Shape;874;p17"/>
              <p:cNvSpPr/>
              <p:nvPr/>
            </p:nvSpPr>
            <p:spPr>
              <a:xfrm>
                <a:off x="4995634" y="4740877"/>
                <a:ext cx="74258" cy="194161"/>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5" name="Google Shape;875;p17"/>
              <p:cNvSpPr/>
              <p:nvPr/>
            </p:nvSpPr>
            <p:spPr>
              <a:xfrm>
                <a:off x="5125352" y="4603999"/>
                <a:ext cx="77844" cy="331039"/>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6" name="Google Shape;876;p17"/>
              <p:cNvSpPr/>
              <p:nvPr/>
            </p:nvSpPr>
            <p:spPr>
              <a:xfrm>
                <a:off x="5260517"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7" name="Google Shape;877;p17"/>
              <p:cNvSpPr/>
              <p:nvPr/>
            </p:nvSpPr>
            <p:spPr>
              <a:xfrm>
                <a:off x="5388376" y="4768635"/>
                <a:ext cx="77844" cy="166403"/>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8" name="Google Shape;878;p17"/>
              <p:cNvSpPr/>
              <p:nvPr/>
            </p:nvSpPr>
            <p:spPr>
              <a:xfrm>
                <a:off x="5521681" y="4855797"/>
                <a:ext cx="74258" cy="79241"/>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9" name="Google Shape;879;p17"/>
              <p:cNvSpPr/>
              <p:nvPr/>
            </p:nvSpPr>
            <p:spPr>
              <a:xfrm>
                <a:off x="5655849" y="4749262"/>
                <a:ext cx="68878" cy="185776"/>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0" name="Google Shape;880;p17"/>
              <p:cNvSpPr/>
              <p:nvPr/>
            </p:nvSpPr>
            <p:spPr>
              <a:xfrm>
                <a:off x="13020797" y="4855797"/>
                <a:ext cx="74258" cy="79241"/>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1" name="Google Shape;881;p17"/>
              <p:cNvSpPr/>
              <p:nvPr/>
            </p:nvSpPr>
            <p:spPr>
              <a:xfrm>
                <a:off x="13154965" y="4749262"/>
                <a:ext cx="68878" cy="185776"/>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2" name="Google Shape;882;p17"/>
              <p:cNvSpPr/>
              <p:nvPr/>
            </p:nvSpPr>
            <p:spPr>
              <a:xfrm>
                <a:off x="5910769" y="4697909"/>
                <a:ext cx="85283" cy="237129"/>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3" name="Google Shape;883;p17"/>
              <p:cNvSpPr/>
              <p:nvPr/>
            </p:nvSpPr>
            <p:spPr>
              <a:xfrm>
                <a:off x="6051380" y="4803775"/>
                <a:ext cx="67084" cy="131282"/>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4" name="Google Shape;884;p17"/>
              <p:cNvSpPr/>
              <p:nvPr/>
            </p:nvSpPr>
            <p:spPr>
              <a:xfrm>
                <a:off x="6185681"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5" name="Google Shape;885;p17"/>
              <p:cNvSpPr/>
              <p:nvPr/>
            </p:nvSpPr>
            <p:spPr>
              <a:xfrm>
                <a:off x="6314403" y="4739966"/>
                <a:ext cx="67084" cy="195073"/>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6" name="Google Shape;886;p17"/>
              <p:cNvSpPr/>
              <p:nvPr/>
            </p:nvSpPr>
            <p:spPr>
              <a:xfrm>
                <a:off x="6445915" y="4815842"/>
                <a:ext cx="67084" cy="119197"/>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7" name="Google Shape;887;p17"/>
              <p:cNvSpPr/>
              <p:nvPr/>
            </p:nvSpPr>
            <p:spPr>
              <a:xfrm>
                <a:off x="6577426" y="4831590"/>
                <a:ext cx="67084" cy="103449"/>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8" name="Google Shape;888;p17"/>
              <p:cNvSpPr/>
              <p:nvPr/>
            </p:nvSpPr>
            <p:spPr>
              <a:xfrm>
                <a:off x="5787493" y="4749262"/>
                <a:ext cx="68745" cy="185776"/>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9" name="Google Shape;889;p17"/>
              <p:cNvSpPr/>
              <p:nvPr/>
            </p:nvSpPr>
            <p:spPr>
              <a:xfrm>
                <a:off x="7629652" y="4803775"/>
                <a:ext cx="67084" cy="131282"/>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0" name="Google Shape;890;p17"/>
              <p:cNvSpPr/>
              <p:nvPr/>
            </p:nvSpPr>
            <p:spPr>
              <a:xfrm>
                <a:off x="7763953"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1" name="Google Shape;891;p17"/>
              <p:cNvSpPr/>
              <p:nvPr/>
            </p:nvSpPr>
            <p:spPr>
              <a:xfrm>
                <a:off x="7892808"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2" name="Google Shape;892;p17"/>
              <p:cNvSpPr/>
              <p:nvPr/>
            </p:nvSpPr>
            <p:spPr>
              <a:xfrm>
                <a:off x="8024320" y="4815879"/>
                <a:ext cx="67018" cy="119159"/>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3" name="Google Shape;893;p17"/>
              <p:cNvSpPr/>
              <p:nvPr/>
            </p:nvSpPr>
            <p:spPr>
              <a:xfrm>
                <a:off x="8155831" y="4831590"/>
                <a:ext cx="67084" cy="103449"/>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4" name="Google Shape;894;p17"/>
              <p:cNvSpPr/>
              <p:nvPr/>
            </p:nvSpPr>
            <p:spPr>
              <a:xfrm>
                <a:off x="8286480" y="4763169"/>
                <a:ext cx="68878" cy="171869"/>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5" name="Google Shape;895;p17"/>
              <p:cNvSpPr/>
              <p:nvPr/>
            </p:nvSpPr>
            <p:spPr>
              <a:xfrm>
                <a:off x="8415334" y="4740877"/>
                <a:ext cx="74258" cy="194161"/>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6" name="Google Shape;896;p17"/>
              <p:cNvSpPr/>
              <p:nvPr/>
            </p:nvSpPr>
            <p:spPr>
              <a:xfrm>
                <a:off x="8545053" y="4603999"/>
                <a:ext cx="77844" cy="331039"/>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7" name="Google Shape;897;p17"/>
              <p:cNvSpPr/>
              <p:nvPr/>
            </p:nvSpPr>
            <p:spPr>
              <a:xfrm>
                <a:off x="8680217"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98" name="Google Shape;898;p17"/>
            <p:cNvGrpSpPr/>
            <p:nvPr/>
          </p:nvGrpSpPr>
          <p:grpSpPr>
            <a:xfrm>
              <a:off x="-1" y="4935256"/>
              <a:ext cx="9144134" cy="129765"/>
              <a:chOff x="237925" y="603400"/>
              <a:chExt cx="3162200" cy="44875"/>
            </a:xfrm>
          </p:grpSpPr>
          <p:sp>
            <p:nvSpPr>
              <p:cNvPr id="899" name="Google Shape;899;p17"/>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0" name="Google Shape;900;p17"/>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01" name="Google Shape;901;p17"/>
            <p:cNvSpPr/>
            <p:nvPr/>
          </p:nvSpPr>
          <p:spPr>
            <a:xfrm>
              <a:off x="-33375" y="4587975"/>
              <a:ext cx="9186425" cy="297650"/>
            </a:xfrm>
            <a:custGeom>
              <a:avLst/>
              <a:gdLst/>
              <a:ahLst/>
              <a:cxnLst/>
              <a:rect l="l" t="t" r="r" b="b"/>
              <a:pathLst>
                <a:path w="367457" h="11906" extrusionOk="0">
                  <a:moveTo>
                    <a:pt x="0" y="11906"/>
                  </a:moveTo>
                  <a:lnTo>
                    <a:pt x="41672" y="1786"/>
                  </a:lnTo>
                  <a:lnTo>
                    <a:pt x="71438" y="10716"/>
                  </a:lnTo>
                  <a:lnTo>
                    <a:pt x="109538" y="3572"/>
                  </a:lnTo>
                  <a:lnTo>
                    <a:pt x="147340" y="10120"/>
                  </a:lnTo>
                  <a:lnTo>
                    <a:pt x="176808" y="1786"/>
                  </a:lnTo>
                  <a:lnTo>
                    <a:pt x="201960" y="10716"/>
                  </a:lnTo>
                  <a:lnTo>
                    <a:pt x="225624" y="2977"/>
                  </a:lnTo>
                  <a:lnTo>
                    <a:pt x="260301" y="8930"/>
                  </a:lnTo>
                  <a:lnTo>
                    <a:pt x="290215" y="0"/>
                  </a:lnTo>
                  <a:lnTo>
                    <a:pt x="334566" y="10716"/>
                  </a:lnTo>
                  <a:lnTo>
                    <a:pt x="367457" y="2084"/>
                  </a:lnTo>
                </a:path>
              </a:pathLst>
            </a:custGeom>
            <a:noFill/>
            <a:ln w="28575" cap="flat" cmpd="sng">
              <a:solidFill>
                <a:schemeClr val="dk2"/>
              </a:solidFill>
              <a:prstDash val="solid"/>
              <a:round/>
              <a:headEnd type="none" w="med" len="med"/>
              <a:tailEnd type="none" w="med" len="med"/>
            </a:ln>
          </p:spPr>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902"/>
        <p:cNvGrpSpPr/>
        <p:nvPr/>
      </p:nvGrpSpPr>
      <p:grpSpPr>
        <a:xfrm>
          <a:off x="0" y="0"/>
          <a:ext cx="0" cy="0"/>
          <a:chOff x="0" y="0"/>
          <a:chExt cx="0" cy="0"/>
        </a:xfrm>
      </p:grpSpPr>
      <p:sp>
        <p:nvSpPr>
          <p:cNvPr id="903" name="Google Shape;903;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04" name="Google Shape;904;p18"/>
          <p:cNvSpPr txBox="1">
            <a:spLocks noGrp="1"/>
          </p:cNvSpPr>
          <p:nvPr>
            <p:ph type="subTitle" idx="1"/>
          </p:nvPr>
        </p:nvSpPr>
        <p:spPr>
          <a:xfrm>
            <a:off x="1214953" y="1731527"/>
            <a:ext cx="3051300" cy="98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05" name="Google Shape;905;p18"/>
          <p:cNvSpPr txBox="1">
            <a:spLocks noGrp="1"/>
          </p:cNvSpPr>
          <p:nvPr>
            <p:ph type="subTitle" idx="2"/>
          </p:nvPr>
        </p:nvSpPr>
        <p:spPr>
          <a:xfrm>
            <a:off x="4877747" y="1731527"/>
            <a:ext cx="3051300" cy="98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06" name="Google Shape;906;p18"/>
          <p:cNvSpPr txBox="1">
            <a:spLocks noGrp="1"/>
          </p:cNvSpPr>
          <p:nvPr>
            <p:ph type="subTitle" idx="3"/>
          </p:nvPr>
        </p:nvSpPr>
        <p:spPr>
          <a:xfrm>
            <a:off x="1214953" y="3297083"/>
            <a:ext cx="3051300" cy="98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07" name="Google Shape;907;p18"/>
          <p:cNvSpPr txBox="1">
            <a:spLocks noGrp="1"/>
          </p:cNvSpPr>
          <p:nvPr>
            <p:ph type="subTitle" idx="4"/>
          </p:nvPr>
        </p:nvSpPr>
        <p:spPr>
          <a:xfrm>
            <a:off x="4877747" y="3297083"/>
            <a:ext cx="3051300" cy="98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08" name="Google Shape;908;p18"/>
          <p:cNvSpPr txBox="1">
            <a:spLocks noGrp="1"/>
          </p:cNvSpPr>
          <p:nvPr>
            <p:ph type="subTitle" idx="5"/>
          </p:nvPr>
        </p:nvSpPr>
        <p:spPr>
          <a:xfrm>
            <a:off x="1214953" y="1343938"/>
            <a:ext cx="3051300" cy="395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909" name="Google Shape;909;p18"/>
          <p:cNvSpPr txBox="1">
            <a:spLocks noGrp="1"/>
          </p:cNvSpPr>
          <p:nvPr>
            <p:ph type="subTitle" idx="6"/>
          </p:nvPr>
        </p:nvSpPr>
        <p:spPr>
          <a:xfrm>
            <a:off x="1214953" y="2909622"/>
            <a:ext cx="3051300" cy="395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910" name="Google Shape;910;p18"/>
          <p:cNvSpPr txBox="1">
            <a:spLocks noGrp="1"/>
          </p:cNvSpPr>
          <p:nvPr>
            <p:ph type="subTitle" idx="7"/>
          </p:nvPr>
        </p:nvSpPr>
        <p:spPr>
          <a:xfrm>
            <a:off x="4877747" y="1343938"/>
            <a:ext cx="3051300" cy="395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911" name="Google Shape;911;p18"/>
          <p:cNvSpPr txBox="1">
            <a:spLocks noGrp="1"/>
          </p:cNvSpPr>
          <p:nvPr>
            <p:ph type="subTitle" idx="8"/>
          </p:nvPr>
        </p:nvSpPr>
        <p:spPr>
          <a:xfrm>
            <a:off x="4877747" y="2909622"/>
            <a:ext cx="3051300" cy="395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grpSp>
        <p:nvGrpSpPr>
          <p:cNvPr id="912" name="Google Shape;912;p18"/>
          <p:cNvGrpSpPr/>
          <p:nvPr/>
        </p:nvGrpSpPr>
        <p:grpSpPr>
          <a:xfrm>
            <a:off x="-52675" y="4603999"/>
            <a:ext cx="9268850" cy="461022"/>
            <a:chOff x="-52675" y="4603999"/>
            <a:chExt cx="9268850" cy="461022"/>
          </a:xfrm>
        </p:grpSpPr>
        <p:grpSp>
          <p:nvGrpSpPr>
            <p:cNvPr id="913" name="Google Shape;913;p18"/>
            <p:cNvGrpSpPr/>
            <p:nvPr/>
          </p:nvGrpSpPr>
          <p:grpSpPr>
            <a:xfrm>
              <a:off x="1182" y="4603999"/>
              <a:ext cx="9141581" cy="331058"/>
              <a:chOff x="3961925" y="4666275"/>
              <a:chExt cx="3440824" cy="445150"/>
            </a:xfrm>
          </p:grpSpPr>
          <p:sp>
            <p:nvSpPr>
              <p:cNvPr id="914" name="Google Shape;914;p18"/>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5" name="Google Shape;915;p18"/>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6" name="Google Shape;916;p18"/>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7" name="Google Shape;917;p18"/>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8" name="Google Shape;918;p18"/>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9" name="Google Shape;919;p18"/>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0" name="Google Shape;920;p18"/>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1" name="Google Shape;921;p18"/>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2" name="Google Shape;922;p18"/>
              <p:cNvSpPr/>
              <p:nvPr/>
            </p:nvSpPr>
            <p:spPr>
              <a:xfrm>
                <a:off x="480147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3" name="Google Shape;923;p18"/>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4" name="Google Shape;924;p18"/>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5" name="Google Shape;925;p18"/>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6" name="Google Shape;926;p18"/>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7" name="Google Shape;927;p18"/>
              <p:cNvSpPr/>
              <p:nvPr/>
            </p:nvSpPr>
            <p:spPr>
              <a:xfrm>
                <a:off x="7278474"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8" name="Google Shape;928;p18"/>
              <p:cNvSpPr/>
              <p:nvPr/>
            </p:nvSpPr>
            <p:spPr>
              <a:xfrm>
                <a:off x="7329024"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9" name="Google Shape;929;p18"/>
              <p:cNvSpPr/>
              <p:nvPr/>
            </p:nvSpPr>
            <p:spPr>
              <a:xfrm>
                <a:off x="7377524"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0" name="Google Shape;930;p18"/>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1" name="Google Shape;931;p18"/>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2" name="Google Shape;932;p18"/>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3" name="Google Shape;933;p18"/>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4" name="Google Shape;934;p18"/>
              <p:cNvSpPr/>
              <p:nvPr/>
            </p:nvSpPr>
            <p:spPr>
              <a:xfrm>
                <a:off x="4157900" y="4666325"/>
                <a:ext cx="29325" cy="445075"/>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5" name="Google Shape;935;p18"/>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6" name="Google Shape;936;p18"/>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7" name="Google Shape;937;p18"/>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8" name="Google Shape;938;p18"/>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9" name="Google Shape;939;p18"/>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0" name="Google Shape;940;p18"/>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1" name="Google Shape;941;p18"/>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2" name="Google Shape;942;p18"/>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3" name="Google Shape;943;p18"/>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4" name="Google Shape;944;p18"/>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5" name="Google Shape;945;p18"/>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6" name="Google Shape;946;p18"/>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7" name="Google Shape;947;p18"/>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8" name="Google Shape;948;p18"/>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9" name="Google Shape;949;p18"/>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0" name="Google Shape;950;p18"/>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1" name="Google Shape;951;p18"/>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2" name="Google Shape;952;p18"/>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3" name="Google Shape;953;p18"/>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4" name="Google Shape;954;p18"/>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5" name="Google Shape;955;p18"/>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6" name="Google Shape;956;p18"/>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7" name="Google Shape;957;p18"/>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8" name="Google Shape;958;p18"/>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9" name="Google Shape;959;p18"/>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0" name="Google Shape;960;p18"/>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1" name="Google Shape;961;p18"/>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2" name="Google Shape;962;p18"/>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3" name="Google Shape;963;p18"/>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4" name="Google Shape;964;p18"/>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5" name="Google Shape;965;p18"/>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6" name="Google Shape;966;p18"/>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7" name="Google Shape;967;p18"/>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8" name="Google Shape;968;p18"/>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9" name="Google Shape;969;p18"/>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0" name="Google Shape;970;p18"/>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1" name="Google Shape;971;p18"/>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2" name="Google Shape;972;p18"/>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3" name="Google Shape;973;p18"/>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4" name="Google Shape;974;p18"/>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5" name="Google Shape;975;p18"/>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6" name="Google Shape;976;p18"/>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7" name="Google Shape;977;p18"/>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8" name="Google Shape;978;p18"/>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9" name="Google Shape;979;p18"/>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0" name="Google Shape;980;p18"/>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1" name="Google Shape;981;p18"/>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2" name="Google Shape;982;p18"/>
              <p:cNvSpPr/>
              <p:nvPr/>
            </p:nvSpPr>
            <p:spPr>
              <a:xfrm>
                <a:off x="7177775" y="4666275"/>
                <a:ext cx="29300" cy="445125"/>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3" name="Google Shape;983;p18"/>
              <p:cNvSpPr/>
              <p:nvPr/>
            </p:nvSpPr>
            <p:spPr>
              <a:xfrm>
                <a:off x="722865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984" name="Google Shape;984;p18"/>
            <p:cNvGrpSpPr/>
            <p:nvPr/>
          </p:nvGrpSpPr>
          <p:grpSpPr>
            <a:xfrm>
              <a:off x="-1" y="4935256"/>
              <a:ext cx="9144134" cy="129765"/>
              <a:chOff x="237925" y="603400"/>
              <a:chExt cx="3162200" cy="44875"/>
            </a:xfrm>
          </p:grpSpPr>
          <p:sp>
            <p:nvSpPr>
              <p:cNvPr id="985" name="Google Shape;985;p18"/>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6" name="Google Shape;986;p18"/>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87" name="Google Shape;987;p18"/>
            <p:cNvSpPr/>
            <p:nvPr/>
          </p:nvSpPr>
          <p:spPr>
            <a:xfrm>
              <a:off x="-52675" y="4625650"/>
              <a:ext cx="9268850" cy="263300"/>
            </a:xfrm>
            <a:custGeom>
              <a:avLst/>
              <a:gdLst/>
              <a:ahLst/>
              <a:cxnLst/>
              <a:rect l="l" t="t" r="r" b="b"/>
              <a:pathLst>
                <a:path w="370754" h="10532" extrusionOk="0">
                  <a:moveTo>
                    <a:pt x="0" y="10532"/>
                  </a:moveTo>
                  <a:lnTo>
                    <a:pt x="15800" y="3510"/>
                  </a:lnTo>
                  <a:lnTo>
                    <a:pt x="33705" y="9479"/>
                  </a:lnTo>
                  <a:lnTo>
                    <a:pt x="72677" y="2808"/>
                  </a:lnTo>
                  <a:lnTo>
                    <a:pt x="95849" y="10532"/>
                  </a:lnTo>
                  <a:lnTo>
                    <a:pt x="144299" y="2106"/>
                  </a:lnTo>
                  <a:lnTo>
                    <a:pt x="174142" y="9128"/>
                  </a:lnTo>
                  <a:lnTo>
                    <a:pt x="206794" y="0"/>
                  </a:lnTo>
                  <a:lnTo>
                    <a:pt x="244712" y="9830"/>
                  </a:lnTo>
                  <a:lnTo>
                    <a:pt x="279119" y="2808"/>
                  </a:lnTo>
                  <a:lnTo>
                    <a:pt x="346528" y="8075"/>
                  </a:lnTo>
                  <a:lnTo>
                    <a:pt x="370754" y="2106"/>
                  </a:lnTo>
                </a:path>
              </a:pathLst>
            </a:custGeom>
            <a:noFill/>
            <a:ln w="28575" cap="flat" cmpd="sng">
              <a:solidFill>
                <a:schemeClr val="dk2"/>
              </a:solidFill>
              <a:prstDash val="solid"/>
              <a:round/>
              <a:headEnd type="none" w="med" len="med"/>
              <a:tailEnd type="none" w="med" len="med"/>
            </a:ln>
          </p:spPr>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988"/>
        <p:cNvGrpSpPr/>
        <p:nvPr/>
      </p:nvGrpSpPr>
      <p:grpSpPr>
        <a:xfrm>
          <a:off x="0" y="0"/>
          <a:ext cx="0" cy="0"/>
          <a:chOff x="0" y="0"/>
          <a:chExt cx="0" cy="0"/>
        </a:xfrm>
      </p:grpSpPr>
      <p:sp>
        <p:nvSpPr>
          <p:cNvPr id="989" name="Google Shape;989;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90" name="Google Shape;990;p19"/>
          <p:cNvSpPr txBox="1">
            <a:spLocks noGrp="1"/>
          </p:cNvSpPr>
          <p:nvPr>
            <p:ph type="subTitle" idx="1"/>
          </p:nvPr>
        </p:nvSpPr>
        <p:spPr>
          <a:xfrm>
            <a:off x="719999" y="1697873"/>
            <a:ext cx="2396100" cy="106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91" name="Google Shape;991;p19"/>
          <p:cNvSpPr txBox="1">
            <a:spLocks noGrp="1"/>
          </p:cNvSpPr>
          <p:nvPr>
            <p:ph type="subTitle" idx="2"/>
          </p:nvPr>
        </p:nvSpPr>
        <p:spPr>
          <a:xfrm>
            <a:off x="3373950" y="1697882"/>
            <a:ext cx="2396100" cy="106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92" name="Google Shape;992;p19"/>
          <p:cNvSpPr txBox="1">
            <a:spLocks noGrp="1"/>
          </p:cNvSpPr>
          <p:nvPr>
            <p:ph type="subTitle" idx="3"/>
          </p:nvPr>
        </p:nvSpPr>
        <p:spPr>
          <a:xfrm>
            <a:off x="719999" y="3276572"/>
            <a:ext cx="2396100" cy="106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93" name="Google Shape;993;p19"/>
          <p:cNvSpPr txBox="1">
            <a:spLocks noGrp="1"/>
          </p:cNvSpPr>
          <p:nvPr>
            <p:ph type="subTitle" idx="4"/>
          </p:nvPr>
        </p:nvSpPr>
        <p:spPr>
          <a:xfrm>
            <a:off x="3373950" y="3276572"/>
            <a:ext cx="2396100" cy="106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94" name="Google Shape;994;p19"/>
          <p:cNvSpPr txBox="1">
            <a:spLocks noGrp="1"/>
          </p:cNvSpPr>
          <p:nvPr>
            <p:ph type="subTitle" idx="5"/>
          </p:nvPr>
        </p:nvSpPr>
        <p:spPr>
          <a:xfrm>
            <a:off x="6027901" y="1697882"/>
            <a:ext cx="2396100" cy="106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95" name="Google Shape;995;p19"/>
          <p:cNvSpPr txBox="1">
            <a:spLocks noGrp="1"/>
          </p:cNvSpPr>
          <p:nvPr>
            <p:ph type="subTitle" idx="6"/>
          </p:nvPr>
        </p:nvSpPr>
        <p:spPr>
          <a:xfrm>
            <a:off x="6027901" y="3276572"/>
            <a:ext cx="2396100" cy="1069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996" name="Google Shape;996;p19"/>
          <p:cNvSpPr txBox="1">
            <a:spLocks noGrp="1"/>
          </p:cNvSpPr>
          <p:nvPr>
            <p:ph type="subTitle" idx="7"/>
          </p:nvPr>
        </p:nvSpPr>
        <p:spPr>
          <a:xfrm>
            <a:off x="720149" y="1328650"/>
            <a:ext cx="2395800" cy="372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997" name="Google Shape;997;p19"/>
          <p:cNvSpPr txBox="1">
            <a:spLocks noGrp="1"/>
          </p:cNvSpPr>
          <p:nvPr>
            <p:ph type="subTitle" idx="8"/>
          </p:nvPr>
        </p:nvSpPr>
        <p:spPr>
          <a:xfrm>
            <a:off x="3373950" y="1328655"/>
            <a:ext cx="2395800" cy="372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998" name="Google Shape;998;p19"/>
          <p:cNvSpPr txBox="1">
            <a:spLocks noGrp="1"/>
          </p:cNvSpPr>
          <p:nvPr>
            <p:ph type="subTitle" idx="9"/>
          </p:nvPr>
        </p:nvSpPr>
        <p:spPr>
          <a:xfrm>
            <a:off x="6028051" y="1328655"/>
            <a:ext cx="2395800" cy="372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999" name="Google Shape;999;p19"/>
          <p:cNvSpPr txBox="1">
            <a:spLocks noGrp="1"/>
          </p:cNvSpPr>
          <p:nvPr>
            <p:ph type="subTitle" idx="13"/>
          </p:nvPr>
        </p:nvSpPr>
        <p:spPr>
          <a:xfrm>
            <a:off x="719999" y="2904443"/>
            <a:ext cx="2396100" cy="372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1000" name="Google Shape;1000;p19"/>
          <p:cNvSpPr txBox="1">
            <a:spLocks noGrp="1"/>
          </p:cNvSpPr>
          <p:nvPr>
            <p:ph type="subTitle" idx="14"/>
          </p:nvPr>
        </p:nvSpPr>
        <p:spPr>
          <a:xfrm>
            <a:off x="3373950" y="2904443"/>
            <a:ext cx="2395800" cy="372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sp>
        <p:nvSpPr>
          <p:cNvPr id="1001" name="Google Shape;1001;p19"/>
          <p:cNvSpPr txBox="1">
            <a:spLocks noGrp="1"/>
          </p:cNvSpPr>
          <p:nvPr>
            <p:ph type="subTitle" idx="15"/>
          </p:nvPr>
        </p:nvSpPr>
        <p:spPr>
          <a:xfrm>
            <a:off x="6028051" y="2904443"/>
            <a:ext cx="2395800" cy="372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Raleway" panose="020B0003030101060003"/>
              <a:buNone/>
              <a:defRPr sz="2000">
                <a:solidFill>
                  <a:schemeClr val="dk1"/>
                </a:solidFill>
                <a:latin typeface="Kanit Medium"/>
                <a:ea typeface="Kanit Medium"/>
                <a:cs typeface="Kanit Medium"/>
                <a:sym typeface="Kanit Medium"/>
              </a:defRPr>
            </a:lvl1pPr>
            <a:lvl2pPr lvl="1"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2pPr>
            <a:lvl3pPr lvl="2"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3pPr>
            <a:lvl4pPr lvl="3"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4pPr>
            <a:lvl5pPr lvl="4"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5pPr>
            <a:lvl6pPr lvl="5"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6pPr>
            <a:lvl7pPr lvl="6"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7pPr>
            <a:lvl8pPr lvl="7"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8pPr>
            <a:lvl9pPr lvl="8" algn="ctr" rtl="0">
              <a:lnSpc>
                <a:spcPct val="100000"/>
              </a:lnSpc>
              <a:spcBef>
                <a:spcPts val="0"/>
              </a:spcBef>
              <a:spcAft>
                <a:spcPts val="0"/>
              </a:spcAft>
              <a:buSzPts val="2400"/>
              <a:buFont typeface="Raleway" panose="020B0003030101060003"/>
              <a:buNone/>
              <a:defRPr sz="2400" b="1">
                <a:latin typeface="Raleway" panose="020B0003030101060003"/>
                <a:ea typeface="Raleway" panose="020B0003030101060003"/>
                <a:cs typeface="Raleway" panose="020B0003030101060003"/>
                <a:sym typeface="Raleway" panose="020B0003030101060003"/>
              </a:defRPr>
            </a:lvl9pPr>
          </a:lstStyle>
          <a:p/>
        </p:txBody>
      </p:sp>
      <p:grpSp>
        <p:nvGrpSpPr>
          <p:cNvPr id="1002" name="Google Shape;1002;p19"/>
          <p:cNvGrpSpPr/>
          <p:nvPr/>
        </p:nvGrpSpPr>
        <p:grpSpPr>
          <a:xfrm>
            <a:off x="-29650" y="4573100"/>
            <a:ext cx="9205025" cy="491921"/>
            <a:chOff x="-29650" y="4573100"/>
            <a:chExt cx="9205025" cy="491921"/>
          </a:xfrm>
        </p:grpSpPr>
        <p:grpSp>
          <p:nvGrpSpPr>
            <p:cNvPr id="1003" name="Google Shape;1003;p19"/>
            <p:cNvGrpSpPr/>
            <p:nvPr/>
          </p:nvGrpSpPr>
          <p:grpSpPr>
            <a:xfrm>
              <a:off x="-8997" y="4603999"/>
              <a:ext cx="9148780" cy="331069"/>
              <a:chOff x="-8997" y="4603999"/>
              <a:chExt cx="9148780" cy="331069"/>
            </a:xfrm>
          </p:grpSpPr>
          <p:sp>
            <p:nvSpPr>
              <p:cNvPr id="1004" name="Google Shape;1004;p19"/>
              <p:cNvSpPr/>
              <p:nvPr/>
            </p:nvSpPr>
            <p:spPr>
              <a:xfrm flipH="1">
                <a:off x="5642880" y="4697909"/>
                <a:ext cx="85283" cy="237129"/>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5" name="Google Shape;1005;p19"/>
              <p:cNvSpPr/>
              <p:nvPr/>
            </p:nvSpPr>
            <p:spPr>
              <a:xfrm flipH="1">
                <a:off x="5520534" y="4803775"/>
                <a:ext cx="67018" cy="131263"/>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6" name="Google Shape;1006;p19"/>
              <p:cNvSpPr/>
              <p:nvPr/>
            </p:nvSpPr>
            <p:spPr>
              <a:xfrm flipH="1">
                <a:off x="5391680" y="4844920"/>
                <a:ext cx="61704" cy="90118"/>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7" name="Google Shape;1007;p19"/>
              <p:cNvSpPr/>
              <p:nvPr/>
            </p:nvSpPr>
            <p:spPr>
              <a:xfrm flipH="1">
                <a:off x="5257511" y="4739966"/>
                <a:ext cx="67018" cy="195073"/>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8" name="Google Shape;1008;p19"/>
              <p:cNvSpPr/>
              <p:nvPr/>
            </p:nvSpPr>
            <p:spPr>
              <a:xfrm flipH="1">
                <a:off x="5125933" y="4815879"/>
                <a:ext cx="67084" cy="119159"/>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9" name="Google Shape;1009;p19"/>
              <p:cNvSpPr/>
              <p:nvPr/>
            </p:nvSpPr>
            <p:spPr>
              <a:xfrm flipH="1">
                <a:off x="4994422" y="4831590"/>
                <a:ext cx="67084" cy="103449"/>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0" name="Google Shape;1010;p19"/>
              <p:cNvSpPr/>
              <p:nvPr/>
            </p:nvSpPr>
            <p:spPr>
              <a:xfrm flipH="1">
                <a:off x="4861980" y="4763169"/>
                <a:ext cx="68878" cy="17186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1" name="Google Shape;1011;p19"/>
              <p:cNvSpPr/>
              <p:nvPr/>
            </p:nvSpPr>
            <p:spPr>
              <a:xfrm flipH="1">
                <a:off x="4727745" y="4740877"/>
                <a:ext cx="74258" cy="194161"/>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2" name="Google Shape;1012;p19"/>
              <p:cNvSpPr/>
              <p:nvPr/>
            </p:nvSpPr>
            <p:spPr>
              <a:xfrm flipH="1">
                <a:off x="4594440" y="4603999"/>
                <a:ext cx="77844" cy="331039"/>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3" name="Google Shape;1013;p19"/>
              <p:cNvSpPr/>
              <p:nvPr/>
            </p:nvSpPr>
            <p:spPr>
              <a:xfrm flipH="1">
                <a:off x="4466449" y="4773469"/>
                <a:ext cx="70671" cy="161569"/>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4" name="Google Shape;1014;p19"/>
              <p:cNvSpPr/>
              <p:nvPr/>
            </p:nvSpPr>
            <p:spPr>
              <a:xfrm flipH="1">
                <a:off x="4331417" y="4768635"/>
                <a:ext cx="77778" cy="166403"/>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5" name="Google Shape;1015;p19"/>
              <p:cNvSpPr/>
              <p:nvPr/>
            </p:nvSpPr>
            <p:spPr>
              <a:xfrm flipH="1">
                <a:off x="4201632" y="4855797"/>
                <a:ext cx="74191" cy="79241"/>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6" name="Google Shape;1016;p19"/>
              <p:cNvSpPr/>
              <p:nvPr/>
            </p:nvSpPr>
            <p:spPr>
              <a:xfrm flipH="1">
                <a:off x="4072778" y="4749262"/>
                <a:ext cx="68878" cy="185776"/>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7" name="Google Shape;1017;p19"/>
              <p:cNvSpPr/>
              <p:nvPr/>
            </p:nvSpPr>
            <p:spPr>
              <a:xfrm flipH="1">
                <a:off x="7230409" y="4803738"/>
                <a:ext cx="67084" cy="13130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8" name="Google Shape;1018;p19"/>
              <p:cNvSpPr/>
              <p:nvPr/>
            </p:nvSpPr>
            <p:spPr>
              <a:xfrm flipH="1">
                <a:off x="7101621" y="4844920"/>
                <a:ext cx="61571" cy="90118"/>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9" name="Google Shape;1019;p19"/>
              <p:cNvSpPr/>
              <p:nvPr/>
            </p:nvSpPr>
            <p:spPr>
              <a:xfrm flipH="1">
                <a:off x="6967320"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0" name="Google Shape;1020;p19"/>
              <p:cNvSpPr/>
              <p:nvPr/>
            </p:nvSpPr>
            <p:spPr>
              <a:xfrm flipH="1">
                <a:off x="6835783" y="4815842"/>
                <a:ext cx="67018" cy="119197"/>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1" name="Google Shape;1021;p19"/>
              <p:cNvSpPr/>
              <p:nvPr/>
            </p:nvSpPr>
            <p:spPr>
              <a:xfrm flipH="1">
                <a:off x="6704272"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2" name="Google Shape;1022;p19"/>
              <p:cNvSpPr/>
              <p:nvPr/>
            </p:nvSpPr>
            <p:spPr>
              <a:xfrm flipH="1">
                <a:off x="6571764" y="4763169"/>
                <a:ext cx="68878" cy="171869"/>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3" name="Google Shape;1023;p19"/>
              <p:cNvSpPr/>
              <p:nvPr/>
            </p:nvSpPr>
            <p:spPr>
              <a:xfrm flipH="1">
                <a:off x="6437595" y="4740877"/>
                <a:ext cx="74191" cy="194161"/>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4" name="Google Shape;1024;p19"/>
              <p:cNvSpPr/>
              <p:nvPr/>
            </p:nvSpPr>
            <p:spPr>
              <a:xfrm flipH="1">
                <a:off x="6304224" y="4604036"/>
                <a:ext cx="77911" cy="331002"/>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5" name="Google Shape;1025;p19"/>
              <p:cNvSpPr/>
              <p:nvPr/>
            </p:nvSpPr>
            <p:spPr>
              <a:xfrm flipH="1">
                <a:off x="6176365"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6" name="Google Shape;1026;p19"/>
              <p:cNvSpPr/>
              <p:nvPr/>
            </p:nvSpPr>
            <p:spPr>
              <a:xfrm flipH="1">
                <a:off x="6041201" y="4768673"/>
                <a:ext cx="77844" cy="166366"/>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7" name="Google Shape;1027;p19"/>
              <p:cNvSpPr/>
              <p:nvPr/>
            </p:nvSpPr>
            <p:spPr>
              <a:xfrm flipH="1">
                <a:off x="5911416" y="4855797"/>
                <a:ext cx="74191" cy="79241"/>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8" name="Google Shape;1028;p19"/>
              <p:cNvSpPr/>
              <p:nvPr/>
            </p:nvSpPr>
            <p:spPr>
              <a:xfrm flipH="1">
                <a:off x="5782694" y="4749262"/>
                <a:ext cx="68745" cy="185776"/>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9" name="Google Shape;1029;p19"/>
              <p:cNvSpPr/>
              <p:nvPr/>
            </p:nvSpPr>
            <p:spPr>
              <a:xfrm flipH="1">
                <a:off x="3801452"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0" name="Google Shape;1030;p19"/>
              <p:cNvSpPr/>
              <p:nvPr/>
            </p:nvSpPr>
            <p:spPr>
              <a:xfrm flipH="1">
                <a:off x="3679106" y="4803738"/>
                <a:ext cx="67018" cy="13130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1" name="Google Shape;1031;p19"/>
              <p:cNvSpPr/>
              <p:nvPr/>
            </p:nvSpPr>
            <p:spPr>
              <a:xfrm flipH="1">
                <a:off x="3550384" y="4844920"/>
                <a:ext cx="61571" cy="90118"/>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2" name="Google Shape;1032;p19"/>
              <p:cNvSpPr/>
              <p:nvPr/>
            </p:nvSpPr>
            <p:spPr>
              <a:xfrm flipH="1">
                <a:off x="3416083"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3" name="Google Shape;1033;p19"/>
              <p:cNvSpPr/>
              <p:nvPr/>
            </p:nvSpPr>
            <p:spPr>
              <a:xfrm flipH="1">
                <a:off x="3284571" y="4815879"/>
                <a:ext cx="67018" cy="119159"/>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4" name="Google Shape;1034;p19"/>
              <p:cNvSpPr/>
              <p:nvPr/>
            </p:nvSpPr>
            <p:spPr>
              <a:xfrm flipH="1">
                <a:off x="3153060"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5" name="Google Shape;1035;p19"/>
              <p:cNvSpPr/>
              <p:nvPr/>
            </p:nvSpPr>
            <p:spPr>
              <a:xfrm flipH="1">
                <a:off x="3941266" y="4749262"/>
                <a:ext cx="68878" cy="185776"/>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6" name="Google Shape;1036;p19"/>
              <p:cNvSpPr/>
              <p:nvPr/>
            </p:nvSpPr>
            <p:spPr>
              <a:xfrm flipH="1">
                <a:off x="8535626" y="4697909"/>
                <a:ext cx="85283" cy="237129"/>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7" name="Google Shape;1037;p19"/>
              <p:cNvSpPr/>
              <p:nvPr/>
            </p:nvSpPr>
            <p:spPr>
              <a:xfrm flipH="1">
                <a:off x="124308" y="4740877"/>
                <a:ext cx="74258" cy="194161"/>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8" name="Google Shape;1038;p19"/>
              <p:cNvSpPr/>
              <p:nvPr/>
            </p:nvSpPr>
            <p:spPr>
              <a:xfrm flipH="1">
                <a:off x="-8997" y="4603999"/>
                <a:ext cx="77778" cy="331039"/>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9" name="Google Shape;1039;p19"/>
              <p:cNvSpPr/>
              <p:nvPr/>
            </p:nvSpPr>
            <p:spPr>
              <a:xfrm flipH="1">
                <a:off x="9069112" y="4773469"/>
                <a:ext cx="70671" cy="161569"/>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0" name="Google Shape;1040;p19"/>
              <p:cNvSpPr/>
              <p:nvPr/>
            </p:nvSpPr>
            <p:spPr>
              <a:xfrm flipH="1">
                <a:off x="8933947" y="4768635"/>
                <a:ext cx="77844" cy="166403"/>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1" name="Google Shape;1041;p19"/>
              <p:cNvSpPr/>
              <p:nvPr/>
            </p:nvSpPr>
            <p:spPr>
              <a:xfrm flipH="1">
                <a:off x="8804229" y="4855797"/>
                <a:ext cx="74390" cy="79241"/>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2" name="Google Shape;1042;p19"/>
              <p:cNvSpPr/>
              <p:nvPr/>
            </p:nvSpPr>
            <p:spPr>
              <a:xfrm flipH="1">
                <a:off x="8675440" y="4749262"/>
                <a:ext cx="68878" cy="185776"/>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3" name="Google Shape;1043;p19"/>
              <p:cNvSpPr/>
              <p:nvPr/>
            </p:nvSpPr>
            <p:spPr>
              <a:xfrm flipH="1">
                <a:off x="2749226" y="4604005"/>
                <a:ext cx="85274" cy="331062"/>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4" name="Google Shape;1044;p19"/>
              <p:cNvSpPr/>
              <p:nvPr/>
            </p:nvSpPr>
            <p:spPr>
              <a:xfrm flipH="1">
                <a:off x="2626881" y="4803775"/>
                <a:ext cx="67018" cy="131282"/>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5" name="Google Shape;1045;p19"/>
              <p:cNvSpPr/>
              <p:nvPr/>
            </p:nvSpPr>
            <p:spPr>
              <a:xfrm flipH="1">
                <a:off x="2498159"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6" name="Google Shape;1046;p19"/>
              <p:cNvSpPr/>
              <p:nvPr/>
            </p:nvSpPr>
            <p:spPr>
              <a:xfrm flipH="1">
                <a:off x="2363857"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7" name="Google Shape;1047;p19"/>
              <p:cNvSpPr/>
              <p:nvPr/>
            </p:nvSpPr>
            <p:spPr>
              <a:xfrm flipH="1">
                <a:off x="2232412" y="4815879"/>
                <a:ext cx="67084" cy="119159"/>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8" name="Google Shape;1048;p19"/>
              <p:cNvSpPr/>
              <p:nvPr/>
            </p:nvSpPr>
            <p:spPr>
              <a:xfrm flipH="1">
                <a:off x="2100834" y="4831590"/>
                <a:ext cx="67018" cy="103449"/>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9" name="Google Shape;1049;p19"/>
              <p:cNvSpPr/>
              <p:nvPr/>
            </p:nvSpPr>
            <p:spPr>
              <a:xfrm flipH="1">
                <a:off x="1968459" y="4763169"/>
                <a:ext cx="68745" cy="171869"/>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0" name="Google Shape;1050;p19"/>
              <p:cNvSpPr/>
              <p:nvPr/>
            </p:nvSpPr>
            <p:spPr>
              <a:xfrm flipH="1">
                <a:off x="1834092" y="4740877"/>
                <a:ext cx="74258" cy="194161"/>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1" name="Google Shape;1051;p19"/>
              <p:cNvSpPr/>
              <p:nvPr/>
            </p:nvSpPr>
            <p:spPr>
              <a:xfrm flipH="1">
                <a:off x="1700787" y="4603999"/>
                <a:ext cx="77844" cy="331039"/>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2" name="Google Shape;1052;p19"/>
              <p:cNvSpPr/>
              <p:nvPr/>
            </p:nvSpPr>
            <p:spPr>
              <a:xfrm flipH="1">
                <a:off x="1572928"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3" name="Google Shape;1053;p19"/>
              <p:cNvSpPr/>
              <p:nvPr/>
            </p:nvSpPr>
            <p:spPr>
              <a:xfrm flipH="1">
                <a:off x="1437763" y="4768635"/>
                <a:ext cx="77844" cy="166403"/>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4" name="Google Shape;1054;p19"/>
              <p:cNvSpPr/>
              <p:nvPr/>
            </p:nvSpPr>
            <p:spPr>
              <a:xfrm flipH="1">
                <a:off x="1308045" y="4855797"/>
                <a:ext cx="74258" cy="79241"/>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5" name="Google Shape;1055;p19"/>
              <p:cNvSpPr/>
              <p:nvPr/>
            </p:nvSpPr>
            <p:spPr>
              <a:xfrm flipH="1">
                <a:off x="1179257" y="4749262"/>
                <a:ext cx="68878" cy="185776"/>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6" name="Google Shape;1056;p19"/>
              <p:cNvSpPr/>
              <p:nvPr/>
            </p:nvSpPr>
            <p:spPr>
              <a:xfrm flipH="1">
                <a:off x="3017829" y="4855797"/>
                <a:ext cx="74258" cy="79241"/>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7" name="Google Shape;1057;p19"/>
              <p:cNvSpPr/>
              <p:nvPr/>
            </p:nvSpPr>
            <p:spPr>
              <a:xfrm flipH="1">
                <a:off x="2889040" y="4749262"/>
                <a:ext cx="68878" cy="185776"/>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8" name="Google Shape;1058;p19"/>
              <p:cNvSpPr/>
              <p:nvPr/>
            </p:nvSpPr>
            <p:spPr>
              <a:xfrm flipH="1">
                <a:off x="907931" y="4697909"/>
                <a:ext cx="85283" cy="237129"/>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9" name="Google Shape;1059;p19"/>
              <p:cNvSpPr/>
              <p:nvPr/>
            </p:nvSpPr>
            <p:spPr>
              <a:xfrm flipH="1">
                <a:off x="785519" y="4803775"/>
                <a:ext cx="67084" cy="131282"/>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0" name="Google Shape;1060;p19"/>
              <p:cNvSpPr/>
              <p:nvPr/>
            </p:nvSpPr>
            <p:spPr>
              <a:xfrm flipH="1">
                <a:off x="656731"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1" name="Google Shape;1061;p19"/>
              <p:cNvSpPr/>
              <p:nvPr/>
            </p:nvSpPr>
            <p:spPr>
              <a:xfrm flipH="1">
                <a:off x="522496" y="4739966"/>
                <a:ext cx="67084" cy="195073"/>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2" name="Google Shape;1062;p19"/>
              <p:cNvSpPr/>
              <p:nvPr/>
            </p:nvSpPr>
            <p:spPr>
              <a:xfrm flipH="1">
                <a:off x="390984" y="4815842"/>
                <a:ext cx="67084" cy="119197"/>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3" name="Google Shape;1063;p19"/>
              <p:cNvSpPr/>
              <p:nvPr/>
            </p:nvSpPr>
            <p:spPr>
              <a:xfrm flipH="1">
                <a:off x="259473" y="4831590"/>
                <a:ext cx="67084" cy="103449"/>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4" name="Google Shape;1064;p19"/>
              <p:cNvSpPr/>
              <p:nvPr/>
            </p:nvSpPr>
            <p:spPr>
              <a:xfrm flipH="1">
                <a:off x="1047745" y="4749262"/>
                <a:ext cx="68745" cy="185776"/>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5" name="Google Shape;1065;p19"/>
              <p:cNvSpPr/>
              <p:nvPr/>
            </p:nvSpPr>
            <p:spPr>
              <a:xfrm flipH="1">
                <a:off x="8413347" y="4803775"/>
                <a:ext cx="67084" cy="131282"/>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6" name="Google Shape;1066;p19"/>
              <p:cNvSpPr/>
              <p:nvPr/>
            </p:nvSpPr>
            <p:spPr>
              <a:xfrm flipH="1">
                <a:off x="8284559" y="4844920"/>
                <a:ext cx="61571" cy="90118"/>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7" name="Google Shape;1067;p19"/>
              <p:cNvSpPr/>
              <p:nvPr/>
            </p:nvSpPr>
            <p:spPr>
              <a:xfrm flipH="1">
                <a:off x="8150257" y="4739966"/>
                <a:ext cx="67018" cy="195073"/>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8" name="Google Shape;1068;p19"/>
              <p:cNvSpPr/>
              <p:nvPr/>
            </p:nvSpPr>
            <p:spPr>
              <a:xfrm flipH="1">
                <a:off x="8018746" y="4815879"/>
                <a:ext cx="67018" cy="119159"/>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9" name="Google Shape;1069;p19"/>
              <p:cNvSpPr/>
              <p:nvPr/>
            </p:nvSpPr>
            <p:spPr>
              <a:xfrm flipH="1">
                <a:off x="7887168" y="4831590"/>
                <a:ext cx="67084" cy="103449"/>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0" name="Google Shape;1070;p19"/>
              <p:cNvSpPr/>
              <p:nvPr/>
            </p:nvSpPr>
            <p:spPr>
              <a:xfrm flipH="1">
                <a:off x="7754726" y="4763169"/>
                <a:ext cx="68878" cy="171869"/>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1" name="Google Shape;1071;p19"/>
              <p:cNvSpPr/>
              <p:nvPr/>
            </p:nvSpPr>
            <p:spPr>
              <a:xfrm flipH="1">
                <a:off x="7620491" y="4740877"/>
                <a:ext cx="74258" cy="194161"/>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2" name="Google Shape;1072;p19"/>
              <p:cNvSpPr/>
              <p:nvPr/>
            </p:nvSpPr>
            <p:spPr>
              <a:xfrm flipH="1">
                <a:off x="7487186" y="4603999"/>
                <a:ext cx="77844" cy="331039"/>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3" name="Google Shape;1073;p19"/>
              <p:cNvSpPr/>
              <p:nvPr/>
            </p:nvSpPr>
            <p:spPr>
              <a:xfrm flipH="1">
                <a:off x="7359328" y="4773469"/>
                <a:ext cx="70538" cy="161569"/>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74" name="Google Shape;1074;p19"/>
            <p:cNvGrpSpPr/>
            <p:nvPr/>
          </p:nvGrpSpPr>
          <p:grpSpPr>
            <a:xfrm>
              <a:off x="-1" y="4935256"/>
              <a:ext cx="9144134" cy="129765"/>
              <a:chOff x="237925" y="603400"/>
              <a:chExt cx="3162200" cy="44875"/>
            </a:xfrm>
          </p:grpSpPr>
          <p:sp>
            <p:nvSpPr>
              <p:cNvPr id="1075" name="Google Shape;1075;p19"/>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6" name="Google Shape;1076;p19"/>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77" name="Google Shape;1077;p19"/>
            <p:cNvSpPr/>
            <p:nvPr/>
          </p:nvSpPr>
          <p:spPr>
            <a:xfrm>
              <a:off x="-29650" y="4573100"/>
              <a:ext cx="9205025" cy="305100"/>
            </a:xfrm>
            <a:custGeom>
              <a:avLst/>
              <a:gdLst/>
              <a:ahLst/>
              <a:cxnLst/>
              <a:rect l="l" t="t" r="r" b="b"/>
              <a:pathLst>
                <a:path w="368201" h="12204" extrusionOk="0">
                  <a:moveTo>
                    <a:pt x="0" y="0"/>
                  </a:moveTo>
                  <a:lnTo>
                    <a:pt x="16966" y="11608"/>
                  </a:lnTo>
                  <a:lnTo>
                    <a:pt x="40481" y="4167"/>
                  </a:lnTo>
                  <a:lnTo>
                    <a:pt x="62508" y="9525"/>
                  </a:lnTo>
                  <a:lnTo>
                    <a:pt x="112514" y="893"/>
                  </a:lnTo>
                  <a:lnTo>
                    <a:pt x="146447" y="10715"/>
                  </a:lnTo>
                  <a:lnTo>
                    <a:pt x="185738" y="3274"/>
                  </a:lnTo>
                  <a:lnTo>
                    <a:pt x="219670" y="12204"/>
                  </a:lnTo>
                  <a:lnTo>
                    <a:pt x="256580" y="0"/>
                  </a:lnTo>
                  <a:lnTo>
                    <a:pt x="281583" y="8929"/>
                  </a:lnTo>
                  <a:lnTo>
                    <a:pt x="305395" y="1488"/>
                  </a:lnTo>
                  <a:lnTo>
                    <a:pt x="337840" y="9525"/>
                  </a:lnTo>
                  <a:lnTo>
                    <a:pt x="368201" y="5953"/>
                  </a:lnTo>
                </a:path>
              </a:pathLst>
            </a:custGeom>
            <a:noFill/>
            <a:ln w="28575" cap="flat" cmpd="sng">
              <a:solidFill>
                <a:schemeClr val="dk2"/>
              </a:solidFill>
              <a:prstDash val="solid"/>
              <a:round/>
              <a:headEnd type="none" w="med" len="med"/>
              <a:tailEnd type="none" w="med" len="med"/>
            </a:ln>
          </p:spPr>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085"/>
        <p:cNvGrpSpPr/>
        <p:nvPr/>
      </p:nvGrpSpPr>
      <p:grpSpPr>
        <a:xfrm>
          <a:off x="0" y="0"/>
          <a:ext cx="0" cy="0"/>
          <a:chOff x="0" y="0"/>
          <a:chExt cx="0" cy="0"/>
        </a:xfrm>
      </p:grpSpPr>
      <p:sp>
        <p:nvSpPr>
          <p:cNvPr id="1086" name="Google Shape;1086;p21"/>
          <p:cNvSpPr txBox="1">
            <a:spLocks noGrp="1"/>
          </p:cNvSpPr>
          <p:nvPr>
            <p:ph type="title"/>
          </p:nvPr>
        </p:nvSpPr>
        <p:spPr>
          <a:xfrm>
            <a:off x="2347950" y="1334200"/>
            <a:ext cx="4448100" cy="785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4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87" name="Google Shape;1087;p21"/>
          <p:cNvSpPr txBox="1">
            <a:spLocks noGrp="1"/>
          </p:cNvSpPr>
          <p:nvPr>
            <p:ph type="subTitle" idx="1"/>
          </p:nvPr>
        </p:nvSpPr>
        <p:spPr>
          <a:xfrm>
            <a:off x="2347900" y="2119600"/>
            <a:ext cx="4448100" cy="105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p:txBody>
      </p:sp>
      <p:sp>
        <p:nvSpPr>
          <p:cNvPr id="1088" name="Google Shape;1088;p21"/>
          <p:cNvSpPr txBox="1"/>
          <p:nvPr/>
        </p:nvSpPr>
        <p:spPr>
          <a:xfrm>
            <a:off x="2099100" y="3829700"/>
            <a:ext cx="4945800" cy="513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a:solidFill>
                  <a:schemeClr val="dk1"/>
                </a:solidFill>
                <a:latin typeface="Work Sans"/>
                <a:ea typeface="Work Sans"/>
                <a:cs typeface="Work Sans"/>
                <a:sym typeface="Work Sans"/>
              </a:rPr>
              <a:t>CREDITS:</a:t>
            </a:r>
            <a:r>
              <a:rPr lang="en-GB" sz="1000">
                <a:solidFill>
                  <a:schemeClr val="dk1"/>
                </a:solidFill>
                <a:latin typeface="Work Sans"/>
                <a:ea typeface="Work Sans"/>
                <a:cs typeface="Work Sans"/>
                <a:sym typeface="Work Sans"/>
              </a:rPr>
              <a:t> This presentation template was created by </a:t>
            </a:r>
            <a:r>
              <a:rPr lang="en-GB" sz="1000" b="1" u="sng">
                <a:solidFill>
                  <a:schemeClr val="dk1"/>
                </a:solidFill>
                <a:latin typeface="Work Sans"/>
                <a:ea typeface="Work Sans"/>
                <a:cs typeface="Work Sans"/>
                <a:sym typeface="Work Sans"/>
                <a:hlinkClick r:id="rId2"/>
              </a:rPr>
              <a:t>Slidesgo</a:t>
            </a:r>
            <a:r>
              <a:rPr lang="en-GB" sz="1000">
                <a:solidFill>
                  <a:schemeClr val="dk1"/>
                </a:solidFill>
                <a:latin typeface="Work Sans"/>
                <a:ea typeface="Work Sans"/>
                <a:cs typeface="Work Sans"/>
                <a:sym typeface="Work Sans"/>
              </a:rPr>
              <a:t>, and includes icons by </a:t>
            </a:r>
            <a:r>
              <a:rPr lang="en-GB" sz="1000" b="1" u="sng">
                <a:solidFill>
                  <a:schemeClr val="dk1"/>
                </a:solidFill>
                <a:latin typeface="Work Sans"/>
                <a:ea typeface="Work Sans"/>
                <a:cs typeface="Work Sans"/>
                <a:sym typeface="Work Sans"/>
                <a:hlinkClick r:id="rId3"/>
              </a:rPr>
              <a:t>Flaticon</a:t>
            </a:r>
            <a:r>
              <a:rPr lang="en-GB" sz="1000">
                <a:solidFill>
                  <a:schemeClr val="dk1"/>
                </a:solidFill>
                <a:latin typeface="Work Sans"/>
                <a:ea typeface="Work Sans"/>
                <a:cs typeface="Work Sans"/>
                <a:sym typeface="Work Sans"/>
              </a:rPr>
              <a:t>, and infographics &amp; images by </a:t>
            </a:r>
            <a:r>
              <a:rPr lang="en-GB" sz="1000" b="1" u="sng">
                <a:solidFill>
                  <a:schemeClr val="dk1"/>
                </a:solidFill>
                <a:latin typeface="Work Sans"/>
                <a:ea typeface="Work Sans"/>
                <a:cs typeface="Work Sans"/>
                <a:sym typeface="Work Sans"/>
                <a:hlinkClick r:id="rId4"/>
              </a:rPr>
              <a:t>Freepik</a:t>
            </a:r>
            <a:r>
              <a:rPr lang="en-GB" sz="1000" u="sng">
                <a:solidFill>
                  <a:schemeClr val="dk1"/>
                </a:solidFill>
                <a:latin typeface="Work Sans"/>
                <a:ea typeface="Work Sans"/>
                <a:cs typeface="Work Sans"/>
                <a:sym typeface="Work Sans"/>
              </a:rPr>
              <a:t> </a:t>
            </a:r>
            <a:endParaRPr sz="1000" b="1" u="sng">
              <a:solidFill>
                <a:schemeClr val="dk1"/>
              </a:solidFill>
              <a:latin typeface="Work Sans"/>
              <a:ea typeface="Work Sans"/>
              <a:cs typeface="Work Sans"/>
              <a:sym typeface="Work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089"/>
        <p:cNvGrpSpPr/>
        <p:nvPr/>
      </p:nvGrpSpPr>
      <p:grpSpPr>
        <a:xfrm>
          <a:off x="0" y="0"/>
          <a:ext cx="0" cy="0"/>
          <a:chOff x="0" y="0"/>
          <a:chExt cx="0" cy="0"/>
        </a:xfrm>
      </p:grpSpPr>
      <p:grpSp>
        <p:nvGrpSpPr>
          <p:cNvPr id="1090" name="Google Shape;1090;p22"/>
          <p:cNvGrpSpPr/>
          <p:nvPr/>
        </p:nvGrpSpPr>
        <p:grpSpPr>
          <a:xfrm>
            <a:off x="-8775" y="4246350"/>
            <a:ext cx="9198600" cy="818671"/>
            <a:chOff x="-8775" y="4246350"/>
            <a:chExt cx="9198600" cy="818671"/>
          </a:xfrm>
        </p:grpSpPr>
        <p:grpSp>
          <p:nvGrpSpPr>
            <p:cNvPr id="1091" name="Google Shape;1091;p22"/>
            <p:cNvGrpSpPr/>
            <p:nvPr/>
          </p:nvGrpSpPr>
          <p:grpSpPr>
            <a:xfrm flipH="1">
              <a:off x="-58" y="4267697"/>
              <a:ext cx="9144241" cy="693944"/>
              <a:chOff x="3813375" y="4666275"/>
              <a:chExt cx="3441825" cy="445150"/>
            </a:xfrm>
          </p:grpSpPr>
          <p:sp>
            <p:nvSpPr>
              <p:cNvPr id="1092" name="Google Shape;1092;p22"/>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3" name="Google Shape;1093;p22"/>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4" name="Google Shape;1094;p22"/>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5" name="Google Shape;1095;p22"/>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6" name="Google Shape;1096;p22"/>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7" name="Google Shape;1097;p22"/>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8" name="Google Shape;1098;p22"/>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9" name="Google Shape;1099;p22"/>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0" name="Google Shape;1100;p22"/>
              <p:cNvSpPr/>
              <p:nvPr/>
            </p:nvSpPr>
            <p:spPr>
              <a:xfrm>
                <a:off x="480147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1" name="Google Shape;1101;p22"/>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2" name="Google Shape;1102;p22"/>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3" name="Google Shape;1103;p22"/>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4" name="Google Shape;1104;p22"/>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5" name="Google Shape;1105;p22"/>
              <p:cNvSpPr/>
              <p:nvPr/>
            </p:nvSpPr>
            <p:spPr>
              <a:xfrm>
                <a:off x="3813375"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6" name="Google Shape;1106;p22"/>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7" name="Google Shape;1107;p22"/>
              <p:cNvSpPr/>
              <p:nvPr/>
            </p:nvSpPr>
            <p:spPr>
              <a:xfrm>
                <a:off x="39124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8" name="Google Shape;1108;p22"/>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9" name="Google Shape;1109;p22"/>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0" name="Google Shape;1110;p22"/>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1" name="Google Shape;1111;p22"/>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2" name="Google Shape;1112;p22"/>
              <p:cNvSpPr/>
              <p:nvPr/>
            </p:nvSpPr>
            <p:spPr>
              <a:xfrm>
                <a:off x="4157900" y="4666325"/>
                <a:ext cx="29325" cy="445075"/>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3" name="Google Shape;1113;p22"/>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4" name="Google Shape;1114;p22"/>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5" name="Google Shape;1115;p22"/>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6" name="Google Shape;1116;p22"/>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7" name="Google Shape;1117;p22"/>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8" name="Google Shape;1118;p22"/>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9" name="Google Shape;1119;p22"/>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0" name="Google Shape;1120;p22"/>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1" name="Google Shape;1121;p22"/>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2" name="Google Shape;1122;p22"/>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3" name="Google Shape;1123;p22"/>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4" name="Google Shape;1124;p22"/>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5" name="Google Shape;1125;p22"/>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6" name="Google Shape;1126;p22"/>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7" name="Google Shape;1127;p22"/>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8" name="Google Shape;1128;p22"/>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9" name="Google Shape;1129;p22"/>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0" name="Google Shape;1130;p22"/>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1" name="Google Shape;1131;p22"/>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2" name="Google Shape;1132;p22"/>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3" name="Google Shape;1133;p22"/>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4" name="Google Shape;1134;p22"/>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5" name="Google Shape;1135;p22"/>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6" name="Google Shape;1136;p22"/>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7" name="Google Shape;1137;p22"/>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8" name="Google Shape;1138;p22"/>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9" name="Google Shape;1139;p22"/>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0" name="Google Shape;1140;p22"/>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1" name="Google Shape;1141;p22"/>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2" name="Google Shape;1142;p22"/>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3" name="Google Shape;1143;p22"/>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4" name="Google Shape;1144;p22"/>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5" name="Google Shape;1145;p22"/>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6" name="Google Shape;1146;p22"/>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7" name="Google Shape;1147;p22"/>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8" name="Google Shape;1148;p22"/>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9" name="Google Shape;1149;p22"/>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0" name="Google Shape;1150;p22"/>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1" name="Google Shape;1151;p22"/>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2" name="Google Shape;1152;p22"/>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3" name="Google Shape;1153;p22"/>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4" name="Google Shape;1154;p22"/>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5" name="Google Shape;1155;p22"/>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6" name="Google Shape;1156;p22"/>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7" name="Google Shape;1157;p22"/>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8" name="Google Shape;1158;p22"/>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9" name="Google Shape;1159;p22"/>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0" name="Google Shape;1160;p22"/>
              <p:cNvSpPr/>
              <p:nvPr/>
            </p:nvSpPr>
            <p:spPr>
              <a:xfrm>
                <a:off x="7177775" y="4666275"/>
                <a:ext cx="29300" cy="445125"/>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1" name="Google Shape;1161;p22"/>
              <p:cNvSpPr/>
              <p:nvPr/>
            </p:nvSpPr>
            <p:spPr>
              <a:xfrm>
                <a:off x="722865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162" name="Google Shape;1162;p22"/>
            <p:cNvSpPr/>
            <p:nvPr/>
          </p:nvSpPr>
          <p:spPr>
            <a:xfrm>
              <a:off x="-8775" y="4246350"/>
              <a:ext cx="9198600" cy="623175"/>
            </a:xfrm>
            <a:custGeom>
              <a:avLst/>
              <a:gdLst/>
              <a:ahLst/>
              <a:cxnLst/>
              <a:rect l="l" t="t" r="r" b="b"/>
              <a:pathLst>
                <a:path w="367944" h="24927" extrusionOk="0">
                  <a:moveTo>
                    <a:pt x="0" y="19661"/>
                  </a:moveTo>
                  <a:lnTo>
                    <a:pt x="30194" y="24927"/>
                  </a:lnTo>
                  <a:lnTo>
                    <a:pt x="76538" y="8426"/>
                  </a:lnTo>
                  <a:lnTo>
                    <a:pt x="108136" y="24927"/>
                  </a:lnTo>
                  <a:lnTo>
                    <a:pt x="167822" y="2458"/>
                  </a:lnTo>
                  <a:lnTo>
                    <a:pt x="207495" y="24927"/>
                  </a:lnTo>
                  <a:lnTo>
                    <a:pt x="225401" y="13693"/>
                  </a:lnTo>
                  <a:lnTo>
                    <a:pt x="242956" y="23874"/>
                  </a:lnTo>
                  <a:lnTo>
                    <a:pt x="293513" y="0"/>
                  </a:lnTo>
                  <a:lnTo>
                    <a:pt x="346879" y="24927"/>
                  </a:lnTo>
                  <a:lnTo>
                    <a:pt x="367944" y="16852"/>
                  </a:lnTo>
                </a:path>
              </a:pathLst>
            </a:custGeom>
            <a:noFill/>
            <a:ln w="28575" cap="flat" cmpd="sng">
              <a:solidFill>
                <a:schemeClr val="dk2"/>
              </a:solidFill>
              <a:prstDash val="solid"/>
              <a:round/>
              <a:headEnd type="none" w="med" len="med"/>
              <a:tailEnd type="none" w="med" len="med"/>
            </a:ln>
          </p:spPr>
        </p:sp>
        <p:grpSp>
          <p:nvGrpSpPr>
            <p:cNvPr id="1163" name="Google Shape;1163;p22"/>
            <p:cNvGrpSpPr/>
            <p:nvPr/>
          </p:nvGrpSpPr>
          <p:grpSpPr>
            <a:xfrm>
              <a:off x="-1" y="4935256"/>
              <a:ext cx="9144134" cy="129765"/>
              <a:chOff x="237925" y="603400"/>
              <a:chExt cx="3162200" cy="44875"/>
            </a:xfrm>
          </p:grpSpPr>
          <p:sp>
            <p:nvSpPr>
              <p:cNvPr id="1164" name="Google Shape;1164;p22"/>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5" name="Google Shape;1165;p22"/>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166"/>
        <p:cNvGrpSpPr/>
        <p:nvPr/>
      </p:nvGrpSpPr>
      <p:grpSpPr>
        <a:xfrm>
          <a:off x="0" y="0"/>
          <a:ext cx="0" cy="0"/>
          <a:chOff x="0" y="0"/>
          <a:chExt cx="0" cy="0"/>
        </a:xfrm>
      </p:grpSpPr>
      <p:grpSp>
        <p:nvGrpSpPr>
          <p:cNvPr id="1167" name="Google Shape;1167;p23"/>
          <p:cNvGrpSpPr/>
          <p:nvPr/>
        </p:nvGrpSpPr>
        <p:grpSpPr>
          <a:xfrm>
            <a:off x="-53637" y="110400"/>
            <a:ext cx="9251275" cy="1920296"/>
            <a:chOff x="-53637" y="110400"/>
            <a:chExt cx="9251275" cy="1920296"/>
          </a:xfrm>
        </p:grpSpPr>
        <p:grpSp>
          <p:nvGrpSpPr>
            <p:cNvPr id="1168" name="Google Shape;1168;p23"/>
            <p:cNvGrpSpPr/>
            <p:nvPr/>
          </p:nvGrpSpPr>
          <p:grpSpPr>
            <a:xfrm>
              <a:off x="-1" y="1900931"/>
              <a:ext cx="9144134" cy="129765"/>
              <a:chOff x="237925" y="603400"/>
              <a:chExt cx="3162200" cy="44875"/>
            </a:xfrm>
          </p:grpSpPr>
          <p:sp>
            <p:nvSpPr>
              <p:cNvPr id="1169" name="Google Shape;1169;p23"/>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0" name="Google Shape;1170;p23"/>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171" name="Google Shape;1171;p23"/>
            <p:cNvGrpSpPr/>
            <p:nvPr/>
          </p:nvGrpSpPr>
          <p:grpSpPr>
            <a:xfrm>
              <a:off x="-41" y="718275"/>
              <a:ext cx="9144241" cy="1182675"/>
              <a:chOff x="3813375" y="4666275"/>
              <a:chExt cx="3441825" cy="445150"/>
            </a:xfrm>
          </p:grpSpPr>
          <p:sp>
            <p:nvSpPr>
              <p:cNvPr id="1172" name="Google Shape;1172;p23"/>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3" name="Google Shape;1173;p23"/>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4" name="Google Shape;1174;p23"/>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5" name="Google Shape;1175;p23"/>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6" name="Google Shape;1176;p23"/>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7" name="Google Shape;1177;p23"/>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8" name="Google Shape;1178;p23"/>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9" name="Google Shape;1179;p23"/>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0" name="Google Shape;1180;p23"/>
              <p:cNvSpPr/>
              <p:nvPr/>
            </p:nvSpPr>
            <p:spPr>
              <a:xfrm>
                <a:off x="480147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1" name="Google Shape;1181;p23"/>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2" name="Google Shape;1182;p23"/>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3" name="Google Shape;1183;p23"/>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4" name="Google Shape;1184;p23"/>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5" name="Google Shape;1185;p23"/>
              <p:cNvSpPr/>
              <p:nvPr/>
            </p:nvSpPr>
            <p:spPr>
              <a:xfrm>
                <a:off x="3813375"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6" name="Google Shape;1186;p23"/>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7" name="Google Shape;1187;p23"/>
              <p:cNvSpPr/>
              <p:nvPr/>
            </p:nvSpPr>
            <p:spPr>
              <a:xfrm>
                <a:off x="39124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8" name="Google Shape;1188;p23"/>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9" name="Google Shape;1189;p23"/>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0" name="Google Shape;1190;p23"/>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1" name="Google Shape;1191;p23"/>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2" name="Google Shape;1192;p23"/>
              <p:cNvSpPr/>
              <p:nvPr/>
            </p:nvSpPr>
            <p:spPr>
              <a:xfrm>
                <a:off x="4157900" y="4666325"/>
                <a:ext cx="29325" cy="445075"/>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3" name="Google Shape;1193;p23"/>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4" name="Google Shape;1194;p23"/>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5" name="Google Shape;1195;p23"/>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6" name="Google Shape;1196;p23"/>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7" name="Google Shape;1197;p23"/>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8" name="Google Shape;1198;p23"/>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9" name="Google Shape;1199;p23"/>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0" name="Google Shape;1200;p23"/>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1" name="Google Shape;1201;p23"/>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2" name="Google Shape;1202;p23"/>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3" name="Google Shape;1203;p23"/>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4" name="Google Shape;1204;p23"/>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5" name="Google Shape;1205;p23"/>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6" name="Google Shape;1206;p23"/>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7" name="Google Shape;1207;p23"/>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8" name="Google Shape;1208;p23"/>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9" name="Google Shape;1209;p23"/>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0" name="Google Shape;1210;p23"/>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1" name="Google Shape;1211;p23"/>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2" name="Google Shape;1212;p23"/>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3" name="Google Shape;1213;p23"/>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4" name="Google Shape;1214;p23"/>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5" name="Google Shape;1215;p23"/>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6" name="Google Shape;1216;p23"/>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7" name="Google Shape;1217;p23"/>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8" name="Google Shape;1218;p23"/>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9" name="Google Shape;1219;p23"/>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0" name="Google Shape;1220;p23"/>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1" name="Google Shape;1221;p23"/>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2" name="Google Shape;1222;p23"/>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3" name="Google Shape;1223;p23"/>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4" name="Google Shape;1224;p23"/>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5" name="Google Shape;1225;p23"/>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6" name="Google Shape;1226;p23"/>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7" name="Google Shape;1227;p23"/>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8" name="Google Shape;1228;p23"/>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9" name="Google Shape;1229;p23"/>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0" name="Google Shape;1230;p23"/>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1" name="Google Shape;1231;p23"/>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2" name="Google Shape;1232;p23"/>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3" name="Google Shape;1233;p23"/>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4" name="Google Shape;1234;p23"/>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5" name="Google Shape;1235;p23"/>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6" name="Google Shape;1236;p23"/>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7" name="Google Shape;1237;p23"/>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8" name="Google Shape;1238;p23"/>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9" name="Google Shape;1239;p23"/>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0" name="Google Shape;1240;p23"/>
              <p:cNvSpPr/>
              <p:nvPr/>
            </p:nvSpPr>
            <p:spPr>
              <a:xfrm>
                <a:off x="7177775" y="4666275"/>
                <a:ext cx="29300" cy="445125"/>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1" name="Google Shape;1241;p23"/>
              <p:cNvSpPr/>
              <p:nvPr/>
            </p:nvSpPr>
            <p:spPr>
              <a:xfrm>
                <a:off x="722865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242" name="Google Shape;1242;p23"/>
            <p:cNvSpPr/>
            <p:nvPr/>
          </p:nvSpPr>
          <p:spPr>
            <a:xfrm>
              <a:off x="-53637" y="110400"/>
              <a:ext cx="9251275" cy="1790550"/>
            </a:xfrm>
            <a:custGeom>
              <a:avLst/>
              <a:gdLst/>
              <a:ahLst/>
              <a:cxnLst/>
              <a:rect l="l" t="t" r="r" b="b"/>
              <a:pathLst>
                <a:path w="370051" h="71622" extrusionOk="0">
                  <a:moveTo>
                    <a:pt x="0" y="71622"/>
                  </a:moveTo>
                  <a:lnTo>
                    <a:pt x="71271" y="41779"/>
                  </a:lnTo>
                  <a:lnTo>
                    <a:pt x="124286" y="66005"/>
                  </a:lnTo>
                  <a:lnTo>
                    <a:pt x="194856" y="34406"/>
                  </a:lnTo>
                  <a:lnTo>
                    <a:pt x="228209" y="47397"/>
                  </a:lnTo>
                  <a:lnTo>
                    <a:pt x="263670" y="28789"/>
                  </a:lnTo>
                  <a:lnTo>
                    <a:pt x="306854" y="54068"/>
                  </a:lnTo>
                  <a:lnTo>
                    <a:pt x="370051" y="0"/>
                  </a:lnTo>
                </a:path>
              </a:pathLst>
            </a:custGeom>
            <a:noFill/>
            <a:ln w="38100" cap="flat" cmpd="sng">
              <a:solidFill>
                <a:schemeClr val="dk2"/>
              </a:solidFill>
              <a:prstDash val="solid"/>
              <a:round/>
              <a:headEnd type="none" w="med" len="med"/>
              <a:tailEnd type="none" w="med" len="med"/>
            </a:ln>
          </p:spPr>
        </p: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1pPr>
            <a:lvl2pPr lvl="1"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2pPr>
            <a:lvl3pPr lvl="2"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3pPr>
            <a:lvl4pPr lvl="3"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4pPr>
            <a:lvl5pPr lvl="4"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5pPr>
            <a:lvl6pPr lvl="5"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6pPr>
            <a:lvl7pPr lvl="6"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7pPr>
            <a:lvl8pPr lvl="7"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8pPr>
            <a:lvl9pPr lvl="8" algn="ctr" rtl="0">
              <a:spcBef>
                <a:spcPts val="0"/>
              </a:spcBef>
              <a:spcAft>
                <a:spcPts val="0"/>
              </a:spcAft>
              <a:buClr>
                <a:schemeClr val="dk1"/>
              </a:buClr>
              <a:buSzPts val="3500"/>
              <a:buFont typeface="Kanit Medium"/>
              <a:buNone/>
              <a:defRPr sz="3500">
                <a:solidFill>
                  <a:schemeClr val="dk1"/>
                </a:solidFill>
                <a:latin typeface="Kanit Medium"/>
                <a:ea typeface="Kanit Medium"/>
                <a:cs typeface="Kanit Medium"/>
                <a:sym typeface="Kanit Medium"/>
              </a:defRPr>
            </a:lvl9pPr>
          </a:lstStyle>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1pPr>
            <a:lvl2pPr marL="914400" lvl="1"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2pPr>
            <a:lvl3pPr marL="1371600" lvl="2"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3pPr>
            <a:lvl4pPr marL="1828800" lvl="3"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4pPr>
            <a:lvl5pPr marL="2286000" lvl="4"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5pPr>
            <a:lvl6pPr marL="2743200" lvl="5"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6pPr>
            <a:lvl7pPr marL="3200400" lvl="6"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7pPr>
            <a:lvl8pPr marL="3657600" lvl="7"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8pPr>
            <a:lvl9pPr marL="4114800" lvl="8"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9pPr>
          </a:lstStyl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png"/><Relationship Id="rId2" Type="http://schemas.openxmlformats.org/officeDocument/2006/relationships/image" Target="../media/image4.png"/><Relationship Id="rId11" Type="http://schemas.openxmlformats.org/officeDocument/2006/relationships/notesSlide" Target="../notesSlides/notesSlide2.xml"/><Relationship Id="rId10"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27.pn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38.png"/><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40.jpeg"/><Relationship Id="rId1" Type="http://schemas.openxmlformats.org/officeDocument/2006/relationships/image" Target="../media/image3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sp>
        <p:nvSpPr>
          <p:cNvPr id="1253" name="Google Shape;1253;p27"/>
          <p:cNvSpPr txBox="1">
            <a:spLocks noGrp="1"/>
          </p:cNvSpPr>
          <p:nvPr>
            <p:ph type="ctrTitle"/>
          </p:nvPr>
        </p:nvSpPr>
        <p:spPr>
          <a:xfrm>
            <a:off x="124445" y="1749139"/>
            <a:ext cx="8949256" cy="1576260"/>
          </a:xfrm>
          <a:prstGeom prst="rect">
            <a:avLst/>
          </a:prstGeom>
        </p:spPr>
        <p:txBody>
          <a:bodyPr spcFirstLastPara="1" wrap="square" lIns="91425" tIns="91425" rIns="91425" bIns="91425" anchor="ctr" anchorCtr="0">
            <a:noAutofit/>
          </a:bodyPr>
          <a:lstStyle/>
          <a:p>
            <a:pPr marL="0" lvl="0" indent="0" algn="ctr" rtl="0">
              <a:lnSpc>
                <a:spcPct val="110000"/>
              </a:lnSpc>
              <a:spcBef>
                <a:spcPts val="0"/>
              </a:spcBef>
              <a:spcAft>
                <a:spcPts val="0"/>
              </a:spcAft>
              <a:buNone/>
            </a:pPr>
            <a:r>
              <a:rPr lang="en-US" altLang="zh-CN" sz="3200" b="1" dirty="0">
                <a:solidFill>
                  <a:schemeClr val="tx2">
                    <a:lumMod val="10000"/>
                  </a:schemeClr>
                </a:solidFill>
                <a:latin typeface="Times New Roman" panose="02020603050405020304" pitchFamily="18" charset="0"/>
                <a:cs typeface="Times New Roman" panose="02020603050405020304" pitchFamily="18" charset="0"/>
              </a:rPr>
              <a:t>Trust-Worthy Online Decision-Making:</a:t>
            </a:r>
            <a:br>
              <a:rPr lang="en-US" altLang="zh-CN" sz="3200" b="1" dirty="0">
                <a:solidFill>
                  <a:schemeClr val="tx2">
                    <a:lumMod val="10000"/>
                  </a:schemeClr>
                </a:solidFill>
                <a:latin typeface="Times New Roman" panose="02020603050405020304" pitchFamily="18" charset="0"/>
                <a:cs typeface="Times New Roman" panose="02020603050405020304" pitchFamily="18" charset="0"/>
              </a:rPr>
            </a:br>
            <a:r>
              <a:rPr lang="en-US" altLang="zh-CN" sz="3200" b="1" dirty="0">
                <a:solidFill>
                  <a:schemeClr val="tx2">
                    <a:lumMod val="10000"/>
                  </a:schemeClr>
                </a:solidFill>
                <a:latin typeface="Times New Roman" panose="02020603050405020304" pitchFamily="18" charset="0"/>
                <a:cs typeface="Times New Roman" panose="02020603050405020304" pitchFamily="18" charset="0"/>
              </a:rPr>
              <a:t>Augmenting Online Conversion</a:t>
            </a:r>
            <a:br>
              <a:rPr lang="en-US" altLang="zh-CN" sz="3200" b="1" dirty="0">
                <a:solidFill>
                  <a:schemeClr val="tx2">
                    <a:lumMod val="10000"/>
                  </a:schemeClr>
                </a:solidFill>
                <a:latin typeface="Times New Roman" panose="02020603050405020304" pitchFamily="18" charset="0"/>
                <a:cs typeface="Times New Roman" panose="02020603050405020304" pitchFamily="18" charset="0"/>
              </a:rPr>
            </a:br>
            <a:r>
              <a:rPr lang="en-US" altLang="zh-CN" sz="3200" b="1" dirty="0">
                <a:solidFill>
                  <a:schemeClr val="tx2">
                    <a:lumMod val="10000"/>
                  </a:schemeClr>
                </a:solidFill>
                <a:latin typeface="Times New Roman" panose="02020603050405020304" pitchFamily="18" charset="0"/>
                <a:cs typeface="Times New Roman" panose="02020603050405020304" pitchFamily="18" charset="0"/>
              </a:rPr>
              <a:t>with Machine-Learned Predictions</a:t>
            </a:r>
            <a:endParaRPr lang="en-US" altLang="zh-CN" sz="3200" b="1"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1254" name="Google Shape;1254;p27"/>
          <p:cNvSpPr txBox="1">
            <a:spLocks noGrp="1"/>
          </p:cNvSpPr>
          <p:nvPr>
            <p:ph type="subTitle" idx="1"/>
          </p:nvPr>
        </p:nvSpPr>
        <p:spPr>
          <a:xfrm>
            <a:off x="4067896" y="3549717"/>
            <a:ext cx="5076104" cy="117937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zh-CN" altLang="en-US" b="1" dirty="0">
                <a:latin typeface="Times New Roman" panose="02020603050405020304" pitchFamily="18" charset="0"/>
                <a:cs typeface="Times New Roman" panose="02020603050405020304" pitchFamily="18" charset="0"/>
              </a:rPr>
              <a:t>  </a:t>
            </a:r>
            <a:r>
              <a:rPr lang="zh-CN" altLang="en-US" b="1" dirty="0">
                <a:solidFill>
                  <a:schemeClr val="tx2">
                    <a:lumMod val="10000"/>
                  </a:schemeClr>
                </a:solidFill>
                <a:latin typeface="Times New Roman" panose="02020603050405020304" pitchFamily="18" charset="0"/>
                <a:cs typeface="Times New Roman" panose="02020603050405020304" pitchFamily="18" charset="0"/>
              </a:rPr>
              <a:t>                           </a:t>
            </a:r>
            <a:r>
              <a:rPr lang="en-US" altLang="zh-CN" b="1" dirty="0">
                <a:solidFill>
                  <a:schemeClr val="tx2">
                    <a:lumMod val="10000"/>
                  </a:schemeClr>
                </a:solidFill>
                <a:latin typeface="Times New Roman" panose="02020603050405020304" pitchFamily="18" charset="0"/>
                <a:cs typeface="Times New Roman" panose="02020603050405020304" pitchFamily="18" charset="0"/>
              </a:rPr>
              <a:t>---</a:t>
            </a:r>
            <a:r>
              <a:rPr lang="en-US" altLang="en-GB" b="1" dirty="0">
                <a:solidFill>
                  <a:schemeClr val="tx2">
                    <a:lumMod val="10000"/>
                  </a:schemeClr>
                </a:solidFill>
                <a:latin typeface="Times New Roman" panose="02020603050405020304" pitchFamily="18" charset="0"/>
                <a:cs typeface="Times New Roman" panose="02020603050405020304" pitchFamily="18" charset="0"/>
              </a:rPr>
              <a:t>Group </a:t>
            </a:r>
            <a:r>
              <a:rPr lang="en-US" altLang="zh-CN" b="1" dirty="0">
                <a:solidFill>
                  <a:schemeClr val="tx2">
                    <a:lumMod val="10000"/>
                  </a:schemeClr>
                </a:solidFill>
                <a:latin typeface="Times New Roman" panose="02020603050405020304" pitchFamily="18" charset="0"/>
                <a:cs typeface="Times New Roman" panose="02020603050405020304" pitchFamily="18" charset="0"/>
              </a:rPr>
              <a:t>11</a:t>
            </a:r>
            <a:endParaRPr lang="en-US" altLang="en-GB" b="1" dirty="0">
              <a:solidFill>
                <a:schemeClr val="tx2">
                  <a:lumMod val="10000"/>
                </a:schemeClr>
              </a:solidFill>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US" altLang="en-GB" b="1" i="1" dirty="0" err="1">
                <a:solidFill>
                  <a:schemeClr val="tx2">
                    <a:lumMod val="10000"/>
                  </a:schemeClr>
                </a:solidFill>
                <a:latin typeface="Times New Roman" panose="02020603050405020304" pitchFamily="18" charset="0"/>
                <a:cs typeface="Times New Roman" panose="02020603050405020304" pitchFamily="18" charset="0"/>
              </a:rPr>
              <a:t>Sizhe</a:t>
            </a:r>
            <a:r>
              <a:rPr lang="en-US" altLang="en-GB" b="1" i="1" dirty="0">
                <a:solidFill>
                  <a:schemeClr val="tx2">
                    <a:lumMod val="10000"/>
                  </a:schemeClr>
                </a:solidFill>
                <a:latin typeface="Times New Roman" panose="02020603050405020304" pitchFamily="18" charset="0"/>
                <a:cs typeface="Times New Roman" panose="02020603050405020304" pitchFamily="18" charset="0"/>
              </a:rPr>
              <a:t> Li </a:t>
            </a:r>
            <a:r>
              <a:rPr lang="zh-CN" altLang="en-US" b="1" i="1" dirty="0">
                <a:solidFill>
                  <a:schemeClr val="tx2">
                    <a:lumMod val="10000"/>
                  </a:schemeClr>
                </a:solidFill>
                <a:latin typeface="Times New Roman" panose="02020603050405020304" pitchFamily="18" charset="0"/>
                <a:cs typeface="Times New Roman" panose="02020603050405020304" pitchFamily="18" charset="0"/>
              </a:rPr>
              <a:t>     </a:t>
            </a:r>
            <a:r>
              <a:rPr lang="en-US" altLang="zh-CN" dirty="0">
                <a:solidFill>
                  <a:schemeClr val="tx2">
                    <a:lumMod val="10000"/>
                  </a:schemeClr>
                </a:solidFill>
                <a:latin typeface="Times New Roman" panose="02020603050405020304" pitchFamily="18" charset="0"/>
                <a:cs typeface="Times New Roman" panose="02020603050405020304" pitchFamily="18" charset="0"/>
              </a:rPr>
              <a:t>122090273</a:t>
            </a:r>
            <a:r>
              <a:rPr lang="zh-CN" altLang="en-US" dirty="0">
                <a:solidFill>
                  <a:schemeClr val="tx2">
                    <a:lumMod val="10000"/>
                  </a:schemeClr>
                </a:solidFill>
                <a:latin typeface="Times New Roman" panose="02020603050405020304" pitchFamily="18" charset="0"/>
                <a:cs typeface="Times New Roman" panose="02020603050405020304" pitchFamily="18" charset="0"/>
              </a:rPr>
              <a:t>      </a:t>
            </a:r>
            <a:r>
              <a:rPr lang="en-US" altLang="en-GB" b="1" i="1" dirty="0" err="1">
                <a:solidFill>
                  <a:schemeClr val="tx2">
                    <a:lumMod val="10000"/>
                  </a:schemeClr>
                </a:solidFill>
                <a:latin typeface="Times New Roman" panose="02020603050405020304" pitchFamily="18" charset="0"/>
                <a:cs typeface="Times New Roman" panose="02020603050405020304" pitchFamily="18" charset="0"/>
              </a:rPr>
              <a:t>Yufei</a:t>
            </a:r>
            <a:r>
              <a:rPr lang="en-US" altLang="en-GB" b="1" i="1" dirty="0">
                <a:solidFill>
                  <a:schemeClr val="tx2">
                    <a:lumMod val="10000"/>
                  </a:schemeClr>
                </a:solidFill>
                <a:latin typeface="Times New Roman" panose="02020603050405020304" pitchFamily="18" charset="0"/>
                <a:cs typeface="Times New Roman" panose="02020603050405020304" pitchFamily="18" charset="0"/>
              </a:rPr>
              <a:t> Lei</a:t>
            </a:r>
            <a:r>
              <a:rPr lang="en-US" altLang="en-GB" b="1" dirty="0">
                <a:solidFill>
                  <a:schemeClr val="tx2">
                    <a:lumMod val="10000"/>
                  </a:schemeClr>
                </a:solidFill>
                <a:latin typeface="Times New Roman" panose="02020603050405020304" pitchFamily="18" charset="0"/>
                <a:cs typeface="Times New Roman" panose="02020603050405020304" pitchFamily="18" charset="0"/>
              </a:rPr>
              <a:t> </a:t>
            </a:r>
            <a:r>
              <a:rPr lang="zh-CN" altLang="en-US" b="1" dirty="0">
                <a:solidFill>
                  <a:schemeClr val="tx2">
                    <a:lumMod val="10000"/>
                  </a:schemeClr>
                </a:solidFill>
                <a:latin typeface="Times New Roman" panose="02020603050405020304" pitchFamily="18" charset="0"/>
                <a:cs typeface="Times New Roman" panose="02020603050405020304" pitchFamily="18" charset="0"/>
              </a:rPr>
              <a:t>        </a:t>
            </a:r>
            <a:r>
              <a:rPr lang="en-US" altLang="zh-CN" dirty="0">
                <a:solidFill>
                  <a:schemeClr val="tx2">
                    <a:lumMod val="10000"/>
                  </a:schemeClr>
                </a:solidFill>
                <a:latin typeface="Times New Roman" panose="02020603050405020304" pitchFamily="18" charset="0"/>
                <a:cs typeface="Times New Roman" panose="02020603050405020304" pitchFamily="18" charset="0"/>
              </a:rPr>
              <a:t>121090249</a:t>
            </a:r>
            <a:endParaRPr lang="en-US" altLang="en-GB" dirty="0">
              <a:solidFill>
                <a:schemeClr val="tx2">
                  <a:lumMod val="10000"/>
                </a:schemeClr>
              </a:solidFill>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US" altLang="en-GB" b="1" i="1" dirty="0" err="1">
                <a:solidFill>
                  <a:schemeClr val="tx2">
                    <a:lumMod val="10000"/>
                  </a:schemeClr>
                </a:solidFill>
                <a:latin typeface="Times New Roman" panose="02020603050405020304" pitchFamily="18" charset="0"/>
                <a:cs typeface="Times New Roman" panose="02020603050405020304" pitchFamily="18" charset="0"/>
              </a:rPr>
              <a:t>Lixin</a:t>
            </a:r>
            <a:r>
              <a:rPr lang="en-US" altLang="en-GB" b="1" i="1" dirty="0">
                <a:solidFill>
                  <a:schemeClr val="tx2">
                    <a:lumMod val="10000"/>
                  </a:schemeClr>
                </a:solidFill>
                <a:latin typeface="Times New Roman" panose="02020603050405020304" pitchFamily="18" charset="0"/>
                <a:cs typeface="Times New Roman" panose="02020603050405020304" pitchFamily="18" charset="0"/>
              </a:rPr>
              <a:t> Zhou </a:t>
            </a:r>
            <a:r>
              <a:rPr lang="en-US" altLang="zh-CN" dirty="0">
                <a:solidFill>
                  <a:schemeClr val="tx2">
                    <a:lumMod val="10000"/>
                  </a:schemeClr>
                </a:solidFill>
                <a:latin typeface="Times New Roman" panose="02020603050405020304" pitchFamily="18" charset="0"/>
                <a:cs typeface="Times New Roman" panose="02020603050405020304" pitchFamily="18" charset="0"/>
              </a:rPr>
              <a:t>123090904</a:t>
            </a:r>
            <a:r>
              <a:rPr lang="zh-CN" altLang="en-US" dirty="0">
                <a:solidFill>
                  <a:schemeClr val="tx2">
                    <a:lumMod val="10000"/>
                  </a:schemeClr>
                </a:solidFill>
                <a:latin typeface="Times New Roman" panose="02020603050405020304" pitchFamily="18" charset="0"/>
                <a:cs typeface="Times New Roman" panose="02020603050405020304" pitchFamily="18" charset="0"/>
              </a:rPr>
              <a:t>      </a:t>
            </a:r>
            <a:r>
              <a:rPr lang="en-US" altLang="en-GB" b="1" i="1" dirty="0" err="1">
                <a:solidFill>
                  <a:schemeClr val="tx2">
                    <a:lumMod val="10000"/>
                  </a:schemeClr>
                </a:solidFill>
                <a:latin typeface="Times New Roman" panose="02020603050405020304" pitchFamily="18" charset="0"/>
                <a:cs typeface="Times New Roman" panose="02020603050405020304" pitchFamily="18" charset="0"/>
              </a:rPr>
              <a:t>Qingyang</a:t>
            </a:r>
            <a:r>
              <a:rPr lang="en-US" altLang="en-GB" b="1" i="1" dirty="0">
                <a:solidFill>
                  <a:schemeClr val="tx2">
                    <a:lumMod val="10000"/>
                  </a:schemeClr>
                </a:solidFill>
                <a:latin typeface="Times New Roman" panose="02020603050405020304" pitchFamily="18" charset="0"/>
                <a:cs typeface="Times New Roman" panose="02020603050405020304" pitchFamily="18" charset="0"/>
              </a:rPr>
              <a:t> Xu  </a:t>
            </a:r>
            <a:r>
              <a:rPr lang="en-US" altLang="zh-CN" dirty="0">
                <a:solidFill>
                  <a:schemeClr val="tx2">
                    <a:lumMod val="10000"/>
                  </a:schemeClr>
                </a:solidFill>
                <a:latin typeface="Times New Roman" panose="02020603050405020304" pitchFamily="18" charset="0"/>
                <a:cs typeface="Times New Roman" panose="02020603050405020304" pitchFamily="18" charset="0"/>
              </a:rPr>
              <a:t>123090691</a:t>
            </a:r>
            <a:endParaRPr lang="en-US" altLang="en-GB" dirty="0">
              <a:solidFill>
                <a:schemeClr val="tx2">
                  <a:lumMod val="10000"/>
                </a:schemeClr>
              </a:solidFill>
              <a:latin typeface="Times New Roman" panose="02020603050405020304" pitchFamily="18" charset="0"/>
              <a:cs typeface="Times New Roman" panose="02020603050405020304" pitchFamily="18" charset="0"/>
            </a:endParaRPr>
          </a:p>
        </p:txBody>
      </p:sp>
      <p:grpSp>
        <p:nvGrpSpPr>
          <p:cNvPr id="1255" name="Google Shape;1255;p27"/>
          <p:cNvGrpSpPr/>
          <p:nvPr/>
        </p:nvGrpSpPr>
        <p:grpSpPr>
          <a:xfrm>
            <a:off x="124445" y="0"/>
            <a:ext cx="8949256" cy="1459006"/>
            <a:chOff x="-53637" y="110400"/>
            <a:chExt cx="9251275" cy="1920296"/>
          </a:xfrm>
        </p:grpSpPr>
        <p:grpSp>
          <p:nvGrpSpPr>
            <p:cNvPr id="1256" name="Google Shape;1256;p27"/>
            <p:cNvGrpSpPr/>
            <p:nvPr/>
          </p:nvGrpSpPr>
          <p:grpSpPr>
            <a:xfrm>
              <a:off x="-1" y="1900931"/>
              <a:ext cx="9144134" cy="129765"/>
              <a:chOff x="237925" y="603400"/>
              <a:chExt cx="3162200" cy="44875"/>
            </a:xfrm>
          </p:grpSpPr>
          <p:sp>
            <p:nvSpPr>
              <p:cNvPr id="1257" name="Google Shape;1257;p27"/>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8" name="Google Shape;1258;p27"/>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59" name="Google Shape;1259;p27"/>
            <p:cNvGrpSpPr/>
            <p:nvPr/>
          </p:nvGrpSpPr>
          <p:grpSpPr>
            <a:xfrm>
              <a:off x="-41" y="718275"/>
              <a:ext cx="9144241" cy="1182675"/>
              <a:chOff x="3813375" y="4666275"/>
              <a:chExt cx="3441825" cy="445150"/>
            </a:xfrm>
          </p:grpSpPr>
          <p:sp>
            <p:nvSpPr>
              <p:cNvPr id="1260" name="Google Shape;1260;p27"/>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1" name="Google Shape;1261;p27"/>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2" name="Google Shape;1262;p27"/>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3" name="Google Shape;1263;p27"/>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4" name="Google Shape;1264;p27"/>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5" name="Google Shape;1265;p27"/>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6" name="Google Shape;1266;p27"/>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7" name="Google Shape;1267;p27"/>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8" name="Google Shape;1268;p27"/>
              <p:cNvSpPr/>
              <p:nvPr/>
            </p:nvSpPr>
            <p:spPr>
              <a:xfrm>
                <a:off x="480147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9" name="Google Shape;1269;p27"/>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0" name="Google Shape;1270;p27"/>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1" name="Google Shape;1271;p27"/>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2" name="Google Shape;1272;p27"/>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3" name="Google Shape;1273;p27"/>
              <p:cNvSpPr/>
              <p:nvPr/>
            </p:nvSpPr>
            <p:spPr>
              <a:xfrm>
                <a:off x="3813375"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4" name="Google Shape;1274;p27"/>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5" name="Google Shape;1275;p27"/>
              <p:cNvSpPr/>
              <p:nvPr/>
            </p:nvSpPr>
            <p:spPr>
              <a:xfrm>
                <a:off x="39124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6" name="Google Shape;1276;p27"/>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7" name="Google Shape;1277;p27"/>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8" name="Google Shape;1278;p27"/>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9" name="Google Shape;1279;p27"/>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0" name="Google Shape;1280;p27"/>
              <p:cNvSpPr/>
              <p:nvPr/>
            </p:nvSpPr>
            <p:spPr>
              <a:xfrm>
                <a:off x="4157900" y="4666325"/>
                <a:ext cx="29325" cy="445075"/>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1" name="Google Shape;1281;p27"/>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2" name="Google Shape;1282;p27"/>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3" name="Google Shape;1283;p27"/>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4" name="Google Shape;1284;p27"/>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5" name="Google Shape;1285;p27"/>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6" name="Google Shape;1286;p27"/>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7" name="Google Shape;1287;p27"/>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8" name="Google Shape;1288;p27"/>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9" name="Google Shape;1289;p27"/>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0" name="Google Shape;1290;p27"/>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1" name="Google Shape;1291;p27"/>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2" name="Google Shape;1292;p27"/>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3" name="Google Shape;1293;p27"/>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4" name="Google Shape;1294;p27"/>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5" name="Google Shape;1295;p27"/>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6" name="Google Shape;1296;p27"/>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7" name="Google Shape;1297;p27"/>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8" name="Google Shape;1298;p27"/>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9" name="Google Shape;1299;p27"/>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0" name="Google Shape;1300;p27"/>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1" name="Google Shape;1301;p27"/>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2" name="Google Shape;1302;p27"/>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3" name="Google Shape;1303;p27"/>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4" name="Google Shape;1304;p27"/>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5" name="Google Shape;1305;p27"/>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6" name="Google Shape;1306;p27"/>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7" name="Google Shape;1307;p27"/>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8" name="Google Shape;1308;p27"/>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9" name="Google Shape;1309;p27"/>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0" name="Google Shape;1310;p27"/>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1" name="Google Shape;1311;p27"/>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2" name="Google Shape;1312;p27"/>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3" name="Google Shape;1313;p27"/>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4" name="Google Shape;1314;p27"/>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5" name="Google Shape;1315;p27"/>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6" name="Google Shape;1316;p27"/>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7" name="Google Shape;1317;p27"/>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8" name="Google Shape;1318;p27"/>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9" name="Google Shape;1319;p27"/>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0" name="Google Shape;1320;p27"/>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1" name="Google Shape;1321;p27"/>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2" name="Google Shape;1322;p27"/>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3" name="Google Shape;1323;p27"/>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4" name="Google Shape;1324;p27"/>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5" name="Google Shape;1325;p27"/>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6" name="Google Shape;1326;p27"/>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7" name="Google Shape;1327;p27"/>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8" name="Google Shape;1328;p27"/>
              <p:cNvSpPr/>
              <p:nvPr/>
            </p:nvSpPr>
            <p:spPr>
              <a:xfrm>
                <a:off x="7177775" y="4666275"/>
                <a:ext cx="29300" cy="445125"/>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9" name="Google Shape;1329;p27"/>
              <p:cNvSpPr/>
              <p:nvPr/>
            </p:nvSpPr>
            <p:spPr>
              <a:xfrm>
                <a:off x="722865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330" name="Google Shape;1330;p27"/>
            <p:cNvSpPr/>
            <p:nvPr/>
          </p:nvSpPr>
          <p:spPr>
            <a:xfrm>
              <a:off x="-53637" y="110400"/>
              <a:ext cx="9251275" cy="1790550"/>
            </a:xfrm>
            <a:custGeom>
              <a:avLst/>
              <a:gdLst/>
              <a:ahLst/>
              <a:cxnLst/>
              <a:rect l="l" t="t" r="r" b="b"/>
              <a:pathLst>
                <a:path w="370051" h="71622" extrusionOk="0">
                  <a:moveTo>
                    <a:pt x="0" y="71622"/>
                  </a:moveTo>
                  <a:lnTo>
                    <a:pt x="71271" y="41779"/>
                  </a:lnTo>
                  <a:lnTo>
                    <a:pt x="124286" y="66005"/>
                  </a:lnTo>
                  <a:lnTo>
                    <a:pt x="194856" y="34406"/>
                  </a:lnTo>
                  <a:lnTo>
                    <a:pt x="228209" y="47397"/>
                  </a:lnTo>
                  <a:lnTo>
                    <a:pt x="263670" y="28789"/>
                  </a:lnTo>
                  <a:lnTo>
                    <a:pt x="306854" y="54068"/>
                  </a:lnTo>
                  <a:lnTo>
                    <a:pt x="370051" y="0"/>
                  </a:lnTo>
                </a:path>
              </a:pathLst>
            </a:custGeom>
            <a:noFill/>
            <a:ln w="38100" cap="flat" cmpd="sng">
              <a:solidFill>
                <a:schemeClr val="dk2"/>
              </a:solidFill>
              <a:prstDash val="solid"/>
              <a:round/>
              <a:headEnd type="none" w="med" len="med"/>
              <a:tailEnd type="none" w="med" len="med"/>
            </a:ln>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artoon of a robot reading a book&#10;&#10;Description automatically generated"/>
          <p:cNvPicPr>
            <a:picLocks noChangeAspect="1"/>
          </p:cNvPicPr>
          <p:nvPr/>
        </p:nvPicPr>
        <p:blipFill>
          <a:blip r:embed="rId1"/>
          <a:stretch>
            <a:fillRect/>
          </a:stretch>
        </p:blipFill>
        <p:spPr>
          <a:xfrm>
            <a:off x="1298181" y="1297623"/>
            <a:ext cx="1804708" cy="1700368"/>
          </a:xfrm>
          <a:prstGeom prst="rect">
            <a:avLst/>
          </a:prstGeom>
        </p:spPr>
      </p:pic>
      <p:pic>
        <p:nvPicPr>
          <p:cNvPr id="9" name="Picture 8" descr="A cartoon of a robot working on a computer&#10;&#10;Description automatically generated"/>
          <p:cNvPicPr>
            <a:picLocks noChangeAspect="1"/>
          </p:cNvPicPr>
          <p:nvPr/>
        </p:nvPicPr>
        <p:blipFill>
          <a:blip r:embed="rId2"/>
          <a:stretch>
            <a:fillRect/>
          </a:stretch>
        </p:blipFill>
        <p:spPr>
          <a:xfrm>
            <a:off x="5468037" y="1291340"/>
            <a:ext cx="2614857" cy="1700368"/>
          </a:xfrm>
          <a:prstGeom prst="rect">
            <a:avLst/>
          </a:prstGeom>
        </p:spPr>
      </p:pic>
      <p:sp>
        <p:nvSpPr>
          <p:cNvPr id="11" name="TextBox 10"/>
          <p:cNvSpPr txBox="1"/>
          <p:nvPr/>
        </p:nvSpPr>
        <p:spPr>
          <a:xfrm>
            <a:off x="383604" y="580770"/>
            <a:ext cx="3759617" cy="707886"/>
          </a:xfrm>
          <a:prstGeom prst="rect">
            <a:avLst/>
          </a:prstGeom>
          <a:noFill/>
        </p:spPr>
        <p:txBody>
          <a:bodyPr wrap="squar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Blindly Trust</a:t>
            </a:r>
            <a:endParaRPr lang="en-US" sz="2000" dirty="0">
              <a:solidFill>
                <a:srgbClr val="FF0000"/>
              </a:solidFill>
              <a:latin typeface="Times New Roman" panose="02020603050405020304" pitchFamily="18" charset="0"/>
              <a:cs typeface="Times New Roman" panose="02020603050405020304" pitchFamily="18" charset="0"/>
            </a:endParaRPr>
          </a:p>
          <a:p>
            <a:pPr algn="ctr"/>
            <a:r>
              <a:rPr lang="en-US" sz="2000" dirty="0">
                <a:highlight>
                  <a:srgbClr val="FFFF00"/>
                </a:highlight>
                <a:latin typeface="Times New Roman" panose="02020603050405020304" pitchFamily="18" charset="0"/>
                <a:cs typeface="Times New Roman" panose="02020603050405020304" pitchFamily="18" charset="0"/>
              </a:rPr>
              <a:t>The </a:t>
            </a:r>
            <a:r>
              <a:rPr lang="en-US" sz="2000" b="1" dirty="0">
                <a:highlight>
                  <a:srgbClr val="FFFF00"/>
                </a:highlight>
                <a:latin typeface="Times New Roman" panose="02020603050405020304" pitchFamily="18" charset="0"/>
                <a:cs typeface="Times New Roman" panose="02020603050405020304" pitchFamily="18" charset="0"/>
              </a:rPr>
              <a:t>Machine Learning</a:t>
            </a:r>
            <a:r>
              <a:rPr lang="en-US" sz="2000" dirty="0">
                <a:highlight>
                  <a:srgbClr val="FFFF00"/>
                </a:highlight>
                <a:latin typeface="Times New Roman" panose="02020603050405020304" pitchFamily="18" charset="0"/>
                <a:cs typeface="Times New Roman" panose="02020603050405020304" pitchFamily="18" charset="0"/>
              </a:rPr>
              <a:t> Regime</a:t>
            </a:r>
            <a:endParaRPr lang="en-US" sz="2000" dirty="0">
              <a:highlight>
                <a:srgbClr val="FFFF00"/>
              </a:highlight>
              <a:latin typeface="Times New Roman" panose="02020603050405020304" pitchFamily="18" charset="0"/>
              <a:cs typeface="Times New Roman" panose="02020603050405020304" pitchFamily="18" charset="0"/>
            </a:endParaRPr>
          </a:p>
        </p:txBody>
      </p:sp>
      <p:sp>
        <p:nvSpPr>
          <p:cNvPr id="12" name="TextBox 11"/>
          <p:cNvSpPr txBox="1"/>
          <p:nvPr/>
        </p:nvSpPr>
        <p:spPr>
          <a:xfrm>
            <a:off x="178238" y="132854"/>
            <a:ext cx="7394973"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Background &amp; Conflict: Two Extreme Regimes</a:t>
            </a:r>
            <a:endParaRPr lang="en-US" sz="2800" dirty="0">
              <a:latin typeface="Calisto MT" panose="02040603050505030304" pitchFamily="18" charset="77"/>
              <a:cs typeface="Times New Roman" panose="02020603050405020304" pitchFamily="18" charset="0"/>
            </a:endParaRPr>
          </a:p>
        </p:txBody>
      </p:sp>
      <p:sp>
        <p:nvSpPr>
          <p:cNvPr id="14" name="TextBox 13"/>
          <p:cNvSpPr txBox="1"/>
          <p:nvPr/>
        </p:nvSpPr>
        <p:spPr>
          <a:xfrm>
            <a:off x="5000811" y="589766"/>
            <a:ext cx="3549370" cy="707886"/>
          </a:xfrm>
          <a:prstGeom prst="rect">
            <a:avLst/>
          </a:prstGeom>
          <a:noFill/>
        </p:spPr>
        <p:txBody>
          <a:bodyPr wrap="none" rtlCol="0">
            <a:spAutoFit/>
          </a:bodyPr>
          <a:lstStyle/>
          <a:p>
            <a:pPr algn="ctr"/>
            <a:r>
              <a:rPr lang="en-US" sz="2000" dirty="0">
                <a:solidFill>
                  <a:srgbClr val="FF0000"/>
                </a:solidFill>
                <a:latin typeface="Times New Roman" panose="02020603050405020304" pitchFamily="18" charset="0"/>
                <a:cs typeface="Times New Roman" panose="02020603050405020304" pitchFamily="18" charset="0"/>
              </a:rPr>
              <a:t>Distrust Everything</a:t>
            </a:r>
            <a:endParaRPr lang="en-US" sz="2000" dirty="0">
              <a:solidFill>
                <a:srgbClr val="FF0000"/>
              </a:solidFill>
              <a:latin typeface="Times New Roman" panose="02020603050405020304" pitchFamily="18" charset="0"/>
              <a:cs typeface="Times New Roman" panose="02020603050405020304" pitchFamily="18" charset="0"/>
            </a:endParaRPr>
          </a:p>
          <a:p>
            <a:pPr algn="ctr"/>
            <a:r>
              <a:rPr lang="en-US" sz="2000" dirty="0">
                <a:highlight>
                  <a:srgbClr val="FFFF00"/>
                </a:highlight>
                <a:latin typeface="Times New Roman" panose="02020603050405020304" pitchFamily="18" charset="0"/>
                <a:cs typeface="Times New Roman" panose="02020603050405020304" pitchFamily="18" charset="0"/>
              </a:rPr>
              <a:t>The </a:t>
            </a:r>
            <a:r>
              <a:rPr lang="en-US" sz="2000" b="1" dirty="0">
                <a:highlight>
                  <a:srgbClr val="FFFF00"/>
                </a:highlight>
                <a:latin typeface="Times New Roman" panose="02020603050405020304" pitchFamily="18" charset="0"/>
                <a:cs typeface="Times New Roman" panose="02020603050405020304" pitchFamily="18" charset="0"/>
              </a:rPr>
              <a:t>Online Algorithm </a:t>
            </a:r>
            <a:r>
              <a:rPr lang="en-US" sz="2000" dirty="0">
                <a:highlight>
                  <a:srgbClr val="FFFF00"/>
                </a:highlight>
                <a:latin typeface="Times New Roman" panose="02020603050405020304" pitchFamily="18" charset="0"/>
                <a:cs typeface="Times New Roman" panose="02020603050405020304" pitchFamily="18" charset="0"/>
              </a:rPr>
              <a:t>Regime</a:t>
            </a:r>
            <a:endParaRPr lang="en-US" sz="2000" dirty="0">
              <a:highlight>
                <a:srgbClr val="FFFF00"/>
              </a:highlight>
              <a:latin typeface="Times New Roman" panose="02020603050405020304" pitchFamily="18" charset="0"/>
              <a:cs typeface="Times New Roman" panose="02020603050405020304" pitchFamily="18" charset="0"/>
            </a:endParaRPr>
          </a:p>
        </p:txBody>
      </p:sp>
      <p:sp>
        <p:nvSpPr>
          <p:cNvPr id="15" name="TextBox 14"/>
          <p:cNvSpPr txBox="1"/>
          <p:nvPr/>
        </p:nvSpPr>
        <p:spPr>
          <a:xfrm>
            <a:off x="1437347" y="3032500"/>
            <a:ext cx="1526380" cy="307777"/>
          </a:xfrm>
          <a:prstGeom prst="rect">
            <a:avLst/>
          </a:prstGeom>
          <a:noFill/>
        </p:spPr>
        <p:txBody>
          <a:bodyPr wrap="none" rtlCol="0">
            <a:spAutoFit/>
          </a:bodyPr>
          <a:lstStyle/>
          <a:p>
            <a:r>
              <a:rPr lang="en-US" dirty="0">
                <a:latin typeface="Cooper Black" panose="0208090404030B020404" pitchFamily="18" charset="77"/>
                <a:cs typeface="Times New Roman" panose="02020603050405020304" pitchFamily="18" charset="0"/>
              </a:rPr>
              <a:t>High Accuracy</a:t>
            </a:r>
            <a:endParaRPr lang="en-US" dirty="0">
              <a:latin typeface="Cooper Black" panose="0208090404030B020404" pitchFamily="18" charset="77"/>
              <a:cs typeface="Times New Roman" panose="02020603050405020304" pitchFamily="18" charset="0"/>
            </a:endParaRPr>
          </a:p>
        </p:txBody>
      </p:sp>
      <p:sp>
        <p:nvSpPr>
          <p:cNvPr id="16" name="TextBox 15"/>
          <p:cNvSpPr txBox="1"/>
          <p:nvPr/>
        </p:nvSpPr>
        <p:spPr>
          <a:xfrm>
            <a:off x="1063046" y="3302879"/>
            <a:ext cx="2274982" cy="307777"/>
          </a:xfrm>
          <a:prstGeom prst="rect">
            <a:avLst/>
          </a:prstGeom>
          <a:noFill/>
        </p:spPr>
        <p:txBody>
          <a:bodyPr wrap="none" rtlCol="0">
            <a:spAutoFit/>
          </a:bodyPr>
          <a:lstStyle/>
          <a:p>
            <a:r>
              <a:rPr lang="en-US" dirty="0">
                <a:latin typeface="Cooper Black" panose="0208090404030B020404" pitchFamily="18" charset="77"/>
                <a:cs typeface="Times New Roman" panose="02020603050405020304" pitchFamily="18" charset="0"/>
              </a:rPr>
              <a:t>Unreliable Under Shift</a:t>
            </a:r>
            <a:endParaRPr lang="en-US" dirty="0">
              <a:latin typeface="Cooper Black" panose="0208090404030B020404" pitchFamily="18" charset="77"/>
              <a:cs typeface="Times New Roman" panose="02020603050405020304" pitchFamily="18" charset="0"/>
            </a:endParaRPr>
          </a:p>
        </p:txBody>
      </p:sp>
      <p:sp>
        <p:nvSpPr>
          <p:cNvPr id="17" name="TextBox 16"/>
          <p:cNvSpPr txBox="1"/>
          <p:nvPr/>
        </p:nvSpPr>
        <p:spPr>
          <a:xfrm>
            <a:off x="1024231" y="3567219"/>
            <a:ext cx="2619628" cy="307777"/>
          </a:xfrm>
          <a:prstGeom prst="rect">
            <a:avLst/>
          </a:prstGeom>
          <a:noFill/>
        </p:spPr>
        <p:txBody>
          <a:bodyPr wrap="none" rtlCol="0">
            <a:spAutoFit/>
          </a:bodyPr>
          <a:lstStyle/>
          <a:p>
            <a:r>
              <a:rPr lang="en-US" dirty="0">
                <a:latin typeface="Cooper Black" panose="0208090404030B020404" pitchFamily="18" charset="77"/>
                <a:cs typeface="Times New Roman" panose="02020603050405020304" pitchFamily="18" charset="0"/>
              </a:rPr>
              <a:t>No Theoretical Guarantees</a:t>
            </a:r>
            <a:endParaRPr lang="en-US" dirty="0">
              <a:latin typeface="Cooper Black" panose="0208090404030B020404" pitchFamily="18" charset="77"/>
              <a:cs typeface="Times New Roman" panose="02020603050405020304" pitchFamily="18" charset="0"/>
            </a:endParaRPr>
          </a:p>
        </p:txBody>
      </p:sp>
      <p:sp>
        <p:nvSpPr>
          <p:cNvPr id="18" name="TextBox 17"/>
          <p:cNvSpPr txBox="1"/>
          <p:nvPr/>
        </p:nvSpPr>
        <p:spPr>
          <a:xfrm>
            <a:off x="5674068" y="3032500"/>
            <a:ext cx="2299027" cy="307777"/>
          </a:xfrm>
          <a:prstGeom prst="rect">
            <a:avLst/>
          </a:prstGeom>
          <a:noFill/>
        </p:spPr>
        <p:txBody>
          <a:bodyPr wrap="none" rtlCol="0">
            <a:spAutoFit/>
          </a:bodyPr>
          <a:lstStyle/>
          <a:p>
            <a:r>
              <a:rPr lang="en-US" dirty="0">
                <a:latin typeface="Cooper Black" panose="0208090404030B020404" pitchFamily="18" charset="77"/>
                <a:cs typeface="Times New Roman" panose="02020603050405020304" pitchFamily="18" charset="0"/>
              </a:rPr>
              <a:t>Worst-case Guarantees</a:t>
            </a:r>
            <a:endParaRPr lang="en-US" dirty="0">
              <a:latin typeface="Cooper Black" panose="0208090404030B020404" pitchFamily="18" charset="77"/>
              <a:cs typeface="Times New Roman" panose="02020603050405020304" pitchFamily="18" charset="0"/>
            </a:endParaRPr>
          </a:p>
        </p:txBody>
      </p:sp>
      <p:sp>
        <p:nvSpPr>
          <p:cNvPr id="19" name="TextBox 18"/>
          <p:cNvSpPr txBox="1"/>
          <p:nvPr/>
        </p:nvSpPr>
        <p:spPr>
          <a:xfrm>
            <a:off x="6446332" y="3301621"/>
            <a:ext cx="835485" cy="307777"/>
          </a:xfrm>
          <a:prstGeom prst="rect">
            <a:avLst/>
          </a:prstGeom>
          <a:noFill/>
        </p:spPr>
        <p:txBody>
          <a:bodyPr wrap="none" rtlCol="0">
            <a:spAutoFit/>
          </a:bodyPr>
          <a:lstStyle/>
          <a:p>
            <a:r>
              <a:rPr lang="en-US" dirty="0">
                <a:latin typeface="Cooper Black" panose="0208090404030B020404" pitchFamily="18" charset="77"/>
                <a:cs typeface="Times New Roman" panose="02020603050405020304" pitchFamily="18" charset="0"/>
              </a:rPr>
              <a:t>Robust</a:t>
            </a:r>
            <a:endParaRPr lang="en-US" dirty="0">
              <a:latin typeface="Cooper Black" panose="0208090404030B020404" pitchFamily="18" charset="77"/>
              <a:cs typeface="Times New Roman" panose="02020603050405020304" pitchFamily="18" charset="0"/>
            </a:endParaRPr>
          </a:p>
        </p:txBody>
      </p:sp>
      <p:sp>
        <p:nvSpPr>
          <p:cNvPr id="21" name="TextBox 20"/>
          <p:cNvSpPr txBox="1"/>
          <p:nvPr/>
        </p:nvSpPr>
        <p:spPr>
          <a:xfrm>
            <a:off x="5500143" y="3567218"/>
            <a:ext cx="2646878" cy="307777"/>
          </a:xfrm>
          <a:prstGeom prst="rect">
            <a:avLst/>
          </a:prstGeom>
          <a:noFill/>
        </p:spPr>
        <p:txBody>
          <a:bodyPr wrap="none" rtlCol="0">
            <a:spAutoFit/>
          </a:bodyPr>
          <a:lstStyle/>
          <a:p>
            <a:r>
              <a:rPr lang="en-US" dirty="0">
                <a:latin typeface="Cooper Black" panose="0208090404030B020404" pitchFamily="18" charset="77"/>
                <a:cs typeface="Times New Roman" panose="02020603050405020304" pitchFamily="18" charset="0"/>
              </a:rPr>
              <a:t>Conservative </a:t>
            </a:r>
            <a:r>
              <a:rPr lang="en-US" b="1" dirty="0">
                <a:latin typeface="Times New Roman" panose="02020603050405020304" pitchFamily="18" charset="0"/>
                <a:cs typeface="Times New Roman" panose="02020603050405020304" pitchFamily="18" charset="0"/>
              </a:rPr>
              <a:t>&amp;</a:t>
            </a:r>
            <a:r>
              <a:rPr lang="en-US" dirty="0">
                <a:latin typeface="Cooper Black" panose="0208090404030B020404" pitchFamily="18" charset="77"/>
                <a:cs typeface="Times New Roman" panose="02020603050405020304" pitchFamily="18" charset="0"/>
              </a:rPr>
              <a:t> Pessimistic</a:t>
            </a:r>
            <a:endParaRPr lang="en-US" dirty="0">
              <a:latin typeface="Cooper Black" panose="0208090404030B020404" pitchFamily="18" charset="77"/>
              <a:cs typeface="Times New Roman" panose="02020603050405020304" pitchFamily="18" charset="0"/>
            </a:endParaRPr>
          </a:p>
        </p:txBody>
      </p:sp>
      <p:sp>
        <p:nvSpPr>
          <p:cNvPr id="22" name="TextBox 21"/>
          <p:cNvSpPr txBox="1"/>
          <p:nvPr/>
        </p:nvSpPr>
        <p:spPr>
          <a:xfrm>
            <a:off x="704331" y="3883963"/>
            <a:ext cx="3118161"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Powerful in prediction, fragile in action!</a:t>
            </a:r>
            <a:endParaRPr lang="en-US" i="1"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5537555" y="3883963"/>
            <a:ext cx="2630848"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Safe in theory, wasteful in reality!</a:t>
            </a:r>
            <a:endParaRPr lang="en-US" i="1"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142209" y="4331897"/>
            <a:ext cx="8940268" cy="461665"/>
          </a:xfrm>
          <a:prstGeom prst="rect">
            <a:avLst/>
          </a:prstGeom>
          <a:noFill/>
        </p:spPr>
        <p:txBody>
          <a:bodyPr wrap="none" rtlCol="0">
            <a:spAutoFit/>
          </a:bodyPr>
          <a:lstStyle/>
          <a:p>
            <a:r>
              <a:rPr lang="en-US" sz="2400" b="1" i="1" dirty="0">
                <a:solidFill>
                  <a:srgbClr val="FF0000"/>
                </a:solidFill>
                <a:latin typeface="Times New Roman" panose="02020603050405020304" pitchFamily="18" charset="0"/>
                <a:cs typeface="Times New Roman" panose="02020603050405020304" pitchFamily="18" charset="0"/>
              </a:rPr>
              <a:t>Question: </a:t>
            </a:r>
            <a:r>
              <a:rPr lang="en-US" sz="2400" b="1" i="1" dirty="0">
                <a:solidFill>
                  <a:srgbClr val="FF0000"/>
                </a:solidFill>
                <a:latin typeface="Times New Roman" panose="02020603050405020304" pitchFamily="18" charset="0"/>
                <a:cs typeface="Times New Roman" panose="02020603050405020304" pitchFamily="18" charset="0"/>
              </a:rPr>
              <a:t>Can we trust predictions just enough—and not too much? </a:t>
            </a:r>
            <a:endParaRPr lang="en-US" sz="2400" b="1" i="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3344185"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A Novel Framework</a:t>
            </a:r>
            <a:endParaRPr lang="en-US" sz="2800" dirty="0">
              <a:latin typeface="Calisto MT" panose="02040603050505030304" pitchFamily="18" charset="77"/>
              <a:cs typeface="Times New Roman" panose="02020603050405020304" pitchFamily="18" charset="0"/>
            </a:endParaRPr>
          </a:p>
        </p:txBody>
      </p:sp>
      <mc:AlternateContent xmlns:mc="http://schemas.openxmlformats.org/markup-compatibility/2006">
        <mc:Choice xmlns:a14="http://schemas.microsoft.com/office/drawing/2010/main" Requires="a14">
          <p:sp>
            <p:nvSpPr>
              <p:cNvPr id="2" name="TextBox 1"/>
              <p:cNvSpPr txBox="1"/>
              <p:nvPr/>
            </p:nvSpPr>
            <p:spPr>
              <a:xfrm>
                <a:off x="164791" y="2065176"/>
                <a:ext cx="1356462" cy="523220"/>
              </a:xfrm>
              <a:prstGeom prst="rect">
                <a:avLst/>
              </a:prstGeom>
              <a:noFill/>
            </p:spPr>
            <p:txBody>
              <a:bodyPr wrap="none" rtlCol="0">
                <a:spAutoFit/>
              </a:bodyPr>
              <a:lstStyle/>
              <a:p>
                <a:pPr algn="ctr"/>
                <a:r>
                  <a:rPr lang="en-US" b="1" dirty="0">
                    <a:latin typeface="Times New Roman" panose="02020603050405020304" pitchFamily="18" charset="0"/>
                    <a:cs typeface="Times New Roman" panose="02020603050405020304" pitchFamily="18" charset="0"/>
                  </a:rPr>
                  <a:t>Historical Data</a:t>
                </a:r>
                <a:endParaRPr lang="en-US" b="1"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cs typeface="Times New Roman" panose="02020603050405020304" pitchFamily="18" charset="0"/>
                            </a:rPr>
                          </m:ctrlPr>
                        </m:sSubPr>
                        <m:e>
                          <m:r>
                            <a:rPr lang="en-US" b="0" i="1" smtClean="0">
                              <a:solidFill>
                                <a:srgbClr val="0070C0"/>
                              </a:solidFill>
                              <a:latin typeface="Cambria Math" panose="02040503050406030204" pitchFamily="18" charset="0"/>
                              <a:cs typeface="Times New Roman" panose="02020603050405020304" pitchFamily="18" charset="0"/>
                            </a:rPr>
                            <m:t>𝑥</m:t>
                          </m:r>
                        </m:e>
                        <m:sub>
                          <m:r>
                            <a:rPr lang="en-US" b="0" i="1" smtClean="0">
                              <a:solidFill>
                                <a:srgbClr val="0070C0"/>
                              </a:solidFill>
                              <a:latin typeface="Cambria Math" panose="02040503050406030204" pitchFamily="18" charset="0"/>
                              <a:cs typeface="Times New Roman" panose="02020603050405020304" pitchFamily="18" charset="0"/>
                            </a:rPr>
                            <m:t>1</m:t>
                          </m:r>
                        </m:sub>
                      </m:sSub>
                      <m:r>
                        <a:rPr lang="en-US" b="0" i="1" smtClean="0">
                          <a:solidFill>
                            <a:srgbClr val="0070C0"/>
                          </a:solidFill>
                          <a:latin typeface="Cambria Math" panose="02040503050406030204" pitchFamily="18" charset="0"/>
                          <a:cs typeface="Times New Roman" panose="02020603050405020304" pitchFamily="18" charset="0"/>
                        </a:rPr>
                        <m:t>, </m:t>
                      </m:r>
                      <m:sSub>
                        <m:sSubPr>
                          <m:ctrlPr>
                            <a:rPr lang="en-US" b="0" i="1" smtClean="0">
                              <a:solidFill>
                                <a:srgbClr val="0070C0"/>
                              </a:solidFill>
                              <a:latin typeface="Cambria Math" panose="02040503050406030204" pitchFamily="18" charset="0"/>
                              <a:cs typeface="Times New Roman" panose="02020603050405020304" pitchFamily="18" charset="0"/>
                            </a:rPr>
                          </m:ctrlPr>
                        </m:sSubPr>
                        <m:e>
                          <m:r>
                            <a:rPr lang="en-US" b="0" i="1" smtClean="0">
                              <a:solidFill>
                                <a:srgbClr val="0070C0"/>
                              </a:solidFill>
                              <a:latin typeface="Cambria Math" panose="02040503050406030204" pitchFamily="18" charset="0"/>
                              <a:cs typeface="Times New Roman" panose="02020603050405020304" pitchFamily="18" charset="0"/>
                            </a:rPr>
                            <m:t>𝑥</m:t>
                          </m:r>
                        </m:e>
                        <m:sub>
                          <m:r>
                            <a:rPr lang="en-US" b="0" i="1" smtClean="0">
                              <a:solidFill>
                                <a:srgbClr val="0070C0"/>
                              </a:solidFill>
                              <a:latin typeface="Cambria Math" panose="02040503050406030204" pitchFamily="18" charset="0"/>
                              <a:cs typeface="Times New Roman" panose="02020603050405020304" pitchFamily="18" charset="0"/>
                            </a:rPr>
                            <m:t>2</m:t>
                          </m:r>
                        </m:sub>
                      </m:sSub>
                      <m:r>
                        <a:rPr lang="en-US" b="0" i="1" smtClean="0">
                          <a:solidFill>
                            <a:srgbClr val="0070C0"/>
                          </a:solidFill>
                          <a:latin typeface="Cambria Math" panose="02040503050406030204" pitchFamily="18" charset="0"/>
                          <a:cs typeface="Times New Roman" panose="02020603050405020304" pitchFamily="18" charset="0"/>
                        </a:rPr>
                        <m:t>, …, </m:t>
                      </m:r>
                      <m:sSub>
                        <m:sSubPr>
                          <m:ctrlPr>
                            <a:rPr lang="en-US" b="0" i="1" smtClean="0">
                              <a:solidFill>
                                <a:srgbClr val="0070C0"/>
                              </a:solidFill>
                              <a:latin typeface="Cambria Math" panose="02040503050406030204" pitchFamily="18" charset="0"/>
                              <a:cs typeface="Times New Roman" panose="02020603050405020304" pitchFamily="18" charset="0"/>
                            </a:rPr>
                          </m:ctrlPr>
                        </m:sSubPr>
                        <m:e>
                          <m:r>
                            <a:rPr lang="en-US" b="0" i="1" smtClean="0">
                              <a:solidFill>
                                <a:srgbClr val="0070C0"/>
                              </a:solidFill>
                              <a:latin typeface="Cambria Math" panose="02040503050406030204" pitchFamily="18" charset="0"/>
                              <a:cs typeface="Times New Roman" panose="02020603050405020304" pitchFamily="18" charset="0"/>
                            </a:rPr>
                            <m:t>𝑥</m:t>
                          </m:r>
                        </m:e>
                        <m:sub>
                          <m:r>
                            <a:rPr lang="en-US" b="0" i="1" smtClean="0">
                              <a:solidFill>
                                <a:srgbClr val="0070C0"/>
                              </a:solidFill>
                              <a:latin typeface="Cambria Math" panose="02040503050406030204" pitchFamily="18" charset="0"/>
                              <a:cs typeface="Times New Roman" panose="02020603050405020304" pitchFamily="18" charset="0"/>
                            </a:rPr>
                            <m:t>𝑡</m:t>
                          </m:r>
                        </m:sub>
                      </m:sSub>
                    </m:oMath>
                  </m:oMathPara>
                </a14:m>
                <a:endParaRPr lang="en-US" dirty="0">
                  <a:latin typeface="Times New Roman" panose="02020603050405020304" pitchFamily="18" charset="0"/>
                  <a:cs typeface="Times New Roman" panose="02020603050405020304" pitchFamily="18" charset="0"/>
                </a:endParaRPr>
              </a:p>
            </p:txBody>
          </p:sp>
        </mc:Choice>
        <mc:Fallback>
          <p:sp>
            <p:nvSpPr>
              <p:cNvPr id="2" name="TextBox 1"/>
              <p:cNvSpPr txBox="1">
                <a:spLocks noRot="1" noChangeAspect="1" noMove="1" noResize="1" noEditPoints="1" noAdjustHandles="1" noChangeArrowheads="1" noChangeShapeType="1" noTextEdit="1"/>
              </p:cNvSpPr>
              <p:nvPr/>
            </p:nvSpPr>
            <p:spPr>
              <a:xfrm>
                <a:off x="164791" y="2065176"/>
                <a:ext cx="1356462" cy="523220"/>
              </a:xfrm>
              <a:prstGeom prst="rect">
                <a:avLst/>
              </a:prstGeom>
              <a:blipFill rotWithShape="1">
                <a:blip r:embed="rId1"/>
                <a:stretch>
                  <a:fillRect l="-24" t="-30" r="32" b="26"/>
                </a:stretch>
              </a:blipFill>
            </p:spPr>
            <p:txBody>
              <a:bodyPr/>
              <a:lstStyle/>
              <a:p>
                <a:r>
                  <a:rPr lang="zh-CN" altLang="en-US">
                    <a:noFill/>
                  </a:rPr>
                  <a:t> </a:t>
                </a:r>
              </a:p>
            </p:txBody>
          </p:sp>
        </mc:Fallback>
      </mc:AlternateContent>
      <p:cxnSp>
        <p:nvCxnSpPr>
          <p:cNvPr id="4" name="Straight Arrow Connector 3"/>
          <p:cNvCxnSpPr/>
          <p:nvPr/>
        </p:nvCxnSpPr>
        <p:spPr>
          <a:xfrm>
            <a:off x="1352650" y="2326786"/>
            <a:ext cx="43723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7" name="TextBox 26"/>
              <p:cNvSpPr txBox="1"/>
              <p:nvPr/>
            </p:nvSpPr>
            <p:spPr>
              <a:xfrm>
                <a:off x="1811080" y="2859790"/>
                <a:ext cx="1247457" cy="523220"/>
              </a:xfrm>
              <a:prstGeom prst="rect">
                <a:avLst/>
              </a:prstGeom>
              <a:noFill/>
            </p:spPr>
            <p:txBody>
              <a:bodyPr wrap="none" rtlCol="0">
                <a:spAutoFit/>
              </a:bodyPr>
              <a:lstStyle/>
              <a:p>
                <a:pPr algn="ctr"/>
                <a:r>
                  <a:rPr lang="en-US" b="1" dirty="0">
                    <a:latin typeface="Times New Roman" panose="02020603050405020304" pitchFamily="18" charset="0"/>
                    <a:cs typeface="Times New Roman" panose="02020603050405020304" pitchFamily="18" charset="0"/>
                  </a:rPr>
                  <a:t>ML Predictor</a:t>
                </a:r>
                <a:endParaRPr lang="en-US" b="1"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cs typeface="Times New Roman" panose="02020603050405020304" pitchFamily="18" charset="0"/>
                            </a:rPr>
                          </m:ctrlPr>
                        </m:sSubPr>
                        <m:e>
                          <m:r>
                            <a:rPr lang="en-US" b="0" i="1" smtClean="0">
                              <a:solidFill>
                                <a:srgbClr val="0070C0"/>
                              </a:solidFill>
                              <a:latin typeface="Cambria Math" panose="02040503050406030204" pitchFamily="18" charset="0"/>
                              <a:cs typeface="Times New Roman" panose="02020603050405020304" pitchFamily="18" charset="0"/>
                            </a:rPr>
                            <m:t>𝑓</m:t>
                          </m:r>
                        </m:e>
                        <m:sub>
                          <m:r>
                            <a:rPr lang="en-US" b="0" i="1" smtClean="0">
                              <a:solidFill>
                                <a:srgbClr val="0070C0"/>
                              </a:solidFill>
                              <a:latin typeface="Cambria Math" panose="02040503050406030204" pitchFamily="18" charset="0"/>
                              <a:cs typeface="Times New Roman" panose="02020603050405020304" pitchFamily="18" charset="0"/>
                            </a:rPr>
                            <m:t>𝜃</m:t>
                          </m:r>
                        </m:sub>
                      </m:sSub>
                    </m:oMath>
                  </m:oMathPara>
                </a14:m>
                <a:endParaRPr lang="en-US" dirty="0">
                  <a:latin typeface="Times New Roman" panose="02020603050405020304" pitchFamily="18" charset="0"/>
                  <a:cs typeface="Times New Roman" panose="02020603050405020304" pitchFamily="18" charset="0"/>
                </a:endParaRPr>
              </a:p>
            </p:txBody>
          </p:sp>
        </mc:Choice>
        <mc:Fallback>
          <p:sp>
            <p:nvSpPr>
              <p:cNvPr id="27" name="TextBox 26"/>
              <p:cNvSpPr txBox="1">
                <a:spLocks noRot="1" noChangeAspect="1" noMove="1" noResize="1" noEditPoints="1" noAdjustHandles="1" noChangeArrowheads="1" noChangeShapeType="1" noTextEdit="1"/>
              </p:cNvSpPr>
              <p:nvPr/>
            </p:nvSpPr>
            <p:spPr>
              <a:xfrm>
                <a:off x="1811080" y="2859790"/>
                <a:ext cx="1247457" cy="523220"/>
              </a:xfrm>
              <a:prstGeom prst="rect">
                <a:avLst/>
              </a:prstGeom>
              <a:blipFill rotWithShape="1">
                <a:blip r:embed="rId2"/>
                <a:stretch>
                  <a:fillRect l="-5" t="-74" r="30" b="70"/>
                </a:stretch>
              </a:blipFill>
            </p:spPr>
            <p:txBody>
              <a:bodyPr/>
              <a:lstStyle/>
              <a:p>
                <a:r>
                  <a:rPr lang="zh-CN" altLang="en-US">
                    <a:noFill/>
                  </a:rPr>
                  <a:t> </a:t>
                </a:r>
              </a:p>
            </p:txBody>
          </p:sp>
        </mc:Fallback>
      </mc:AlternateContent>
      <p:cxnSp>
        <p:nvCxnSpPr>
          <p:cNvPr id="28" name="Straight Arrow Connector 27"/>
          <p:cNvCxnSpPr/>
          <p:nvPr/>
        </p:nvCxnSpPr>
        <p:spPr>
          <a:xfrm>
            <a:off x="3058537" y="2326786"/>
            <a:ext cx="45043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9" name="TextBox 28"/>
              <p:cNvSpPr txBox="1"/>
              <p:nvPr/>
            </p:nvSpPr>
            <p:spPr>
              <a:xfrm>
                <a:off x="3097042" y="2058967"/>
                <a:ext cx="2309681" cy="738664"/>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Prediction </a:t>
                </a:r>
                <a14:m>
                  <m:oMath xmlns:m="http://schemas.openxmlformats.org/officeDocument/2006/math">
                    <m:sSub>
                      <m:sSubPr>
                        <m:ctrlPr>
                          <a:rPr lang="en-US" b="0" i="1" smtClean="0">
                            <a:solidFill>
                              <a:srgbClr val="0070C0"/>
                            </a:solidFill>
                            <a:latin typeface="Cambria Math" panose="02040503050406030204" pitchFamily="18" charset="0"/>
                            <a:cs typeface="Times New Roman" panose="02020603050405020304" pitchFamily="18" charset="0"/>
                          </a:rPr>
                        </m:ctrlPr>
                      </m:sSubPr>
                      <m:e>
                        <m:r>
                          <a:rPr lang="en-US" b="0" i="1" smtClean="0">
                            <a:solidFill>
                              <a:srgbClr val="0070C0"/>
                            </a:solidFill>
                            <a:latin typeface="Cambria Math" panose="02040503050406030204" pitchFamily="18" charset="0"/>
                            <a:cs typeface="Times New Roman" panose="02020603050405020304" pitchFamily="18" charset="0"/>
                          </a:rPr>
                          <m:t>𝑦</m:t>
                        </m:r>
                      </m:e>
                      <m:sub>
                        <m:r>
                          <a:rPr lang="en-US" b="0" i="1" smtClean="0">
                            <a:solidFill>
                              <a:srgbClr val="0070C0"/>
                            </a:solidFill>
                            <a:latin typeface="Cambria Math" panose="02040503050406030204" pitchFamily="18" charset="0"/>
                            <a:cs typeface="Times New Roman" panose="02020603050405020304" pitchFamily="18" charset="0"/>
                          </a:rPr>
                          <m:t>𝑡</m:t>
                        </m:r>
                      </m:sub>
                    </m:sSub>
                  </m:oMath>
                </a14:m>
                <a:endParaRPr lang="en-US" b="0"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Auxilary Information </a:t>
                </a:r>
                <a14:m>
                  <m:oMath xmlns:m="http://schemas.openxmlformats.org/officeDocument/2006/math">
                    <m:sSub>
                      <m:sSubPr>
                        <m:ctrlPr>
                          <a:rPr lang="en-US" i="1" smtClean="0">
                            <a:solidFill>
                              <a:srgbClr val="0070C0"/>
                            </a:solidFill>
                            <a:latin typeface="Cambria Math" panose="02040503050406030204" pitchFamily="18" charset="0"/>
                            <a:cs typeface="Times New Roman" panose="02020603050405020304" pitchFamily="18" charset="0"/>
                          </a:rPr>
                        </m:ctrlPr>
                      </m:sSubPr>
                      <m:e>
                        <m:r>
                          <a:rPr lang="en-US" b="0" i="1" smtClean="0">
                            <a:solidFill>
                              <a:srgbClr val="0070C0"/>
                            </a:solidFill>
                            <a:latin typeface="Cambria Math" panose="02040503050406030204" pitchFamily="18" charset="0"/>
                            <a:cs typeface="Times New Roman" panose="02020603050405020304" pitchFamily="18" charset="0"/>
                          </a:rPr>
                          <m:t>𝑧</m:t>
                        </m:r>
                      </m:e>
                      <m:sub>
                        <m:r>
                          <a:rPr lang="en-US" b="0" i="1" smtClean="0">
                            <a:solidFill>
                              <a:srgbClr val="0070C0"/>
                            </a:solidFill>
                            <a:latin typeface="Cambria Math" panose="02040503050406030204" pitchFamily="18" charset="0"/>
                            <a:cs typeface="Times New Roman" panose="02020603050405020304" pitchFamily="18" charset="0"/>
                          </a:rPr>
                          <m:t>𝑡</m:t>
                        </m:r>
                      </m:sub>
                    </m:sSub>
                  </m:oMath>
                </a14:m>
                <a:r>
                  <a:rPr lang="en-US" b="1"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ctr"/>
                <a:endParaRPr lang="en-US" b="1" dirty="0">
                  <a:latin typeface="Times New Roman" panose="02020603050405020304" pitchFamily="18" charset="0"/>
                  <a:cs typeface="Times New Roman" panose="02020603050405020304" pitchFamily="18" charset="0"/>
                </a:endParaRPr>
              </a:p>
            </p:txBody>
          </p:sp>
        </mc:Choice>
        <mc:Fallback>
          <p:sp>
            <p:nvSpPr>
              <p:cNvPr id="29" name="TextBox 28"/>
              <p:cNvSpPr txBox="1">
                <a:spLocks noRot="1" noChangeAspect="1" noMove="1" noResize="1" noEditPoints="1" noAdjustHandles="1" noChangeArrowheads="1" noChangeShapeType="1" noTextEdit="1"/>
              </p:cNvSpPr>
              <p:nvPr/>
            </p:nvSpPr>
            <p:spPr>
              <a:xfrm>
                <a:off x="3097042" y="2058967"/>
                <a:ext cx="2309681" cy="738664"/>
              </a:xfrm>
              <a:prstGeom prst="rect">
                <a:avLst/>
              </a:prstGeom>
              <a:blipFill rotWithShape="1">
                <a:blip r:embed="rId3"/>
                <a:stretch>
                  <a:fillRect l="-6" t="-40" r="14" b="-2603"/>
                </a:stretch>
              </a:blipFill>
            </p:spPr>
            <p:txBody>
              <a:bodyPr/>
              <a:lstStyle/>
              <a:p>
                <a:r>
                  <a:rPr lang="zh-CN" altLang="en-US">
                    <a:noFill/>
                  </a:rPr>
                  <a:t> </a:t>
                </a:r>
              </a:p>
            </p:txBody>
          </p:sp>
        </mc:Fallback>
      </mc:AlternateContent>
      <p:pic>
        <p:nvPicPr>
          <p:cNvPr id="31" name="Picture 30" descr="A cartoon of a robot&#10;&#10;Description automatically generated"/>
          <p:cNvPicPr>
            <a:picLocks noChangeAspect="1"/>
          </p:cNvPicPr>
          <p:nvPr/>
        </p:nvPicPr>
        <p:blipFill>
          <a:blip r:embed="rId4"/>
          <a:stretch>
            <a:fillRect/>
          </a:stretch>
        </p:blipFill>
        <p:spPr>
          <a:xfrm>
            <a:off x="1846013" y="1270561"/>
            <a:ext cx="1177593" cy="1589229"/>
          </a:xfrm>
          <a:prstGeom prst="rect">
            <a:avLst/>
          </a:prstGeom>
        </p:spPr>
      </p:pic>
      <p:cxnSp>
        <p:nvCxnSpPr>
          <p:cNvPr id="37" name="Straight Arrow Connector 36"/>
          <p:cNvCxnSpPr/>
          <p:nvPr/>
        </p:nvCxnSpPr>
        <p:spPr>
          <a:xfrm>
            <a:off x="4949349" y="2325419"/>
            <a:ext cx="43723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9" name="Picture 38" descr="A cartoon character with gears on its head&#10;&#10;Description automatically generated"/>
          <p:cNvPicPr>
            <a:picLocks noChangeAspect="1"/>
          </p:cNvPicPr>
          <p:nvPr/>
        </p:nvPicPr>
        <p:blipFill>
          <a:blip r:embed="rId5"/>
          <a:stretch>
            <a:fillRect/>
          </a:stretch>
        </p:blipFill>
        <p:spPr>
          <a:xfrm>
            <a:off x="5406723" y="1273397"/>
            <a:ext cx="1432573" cy="1537716"/>
          </a:xfrm>
          <a:prstGeom prst="rect">
            <a:avLst/>
          </a:prstGeom>
        </p:spPr>
      </p:pic>
      <mc:AlternateContent xmlns:mc="http://schemas.openxmlformats.org/markup-compatibility/2006">
        <mc:Choice xmlns:a14="http://schemas.microsoft.com/office/drawing/2010/main" Requires="a14">
          <p:sp>
            <p:nvSpPr>
              <p:cNvPr id="40" name="TextBox 39"/>
              <p:cNvSpPr txBox="1"/>
              <p:nvPr/>
            </p:nvSpPr>
            <p:spPr>
              <a:xfrm>
                <a:off x="5064867" y="2862626"/>
                <a:ext cx="2116284" cy="738664"/>
              </a:xfrm>
              <a:prstGeom prst="rect">
                <a:avLst/>
              </a:prstGeom>
              <a:noFill/>
            </p:spPr>
            <p:txBody>
              <a:bodyPr wrap="none" rtlCol="0">
                <a:spAutoFit/>
              </a:bodyPr>
              <a:lstStyle/>
              <a:p>
                <a:pPr algn="ctr"/>
                <a:r>
                  <a:rPr lang="en-US" b="1" dirty="0">
                    <a:latin typeface="Times New Roman" panose="02020603050405020304" pitchFamily="18" charset="0"/>
                    <a:cs typeface="Times New Roman" panose="02020603050405020304" pitchFamily="18" charset="0"/>
                  </a:rPr>
                  <a:t>Trust-Aware Mechanism</a:t>
                </a:r>
                <a:endParaRPr lang="en-US" b="1"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 Decision-Making Rule </a:t>
                </a:r>
                <a:endParaRPr lang="en-US" b="1" dirty="0">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cs typeface="Times New Roman" panose="02020603050405020304" pitchFamily="18" charset="0"/>
                        </a:rPr>
                        <m:t>𝑅</m:t>
                      </m:r>
                    </m:oMath>
                  </m:oMathPara>
                </a14:m>
                <a:endParaRPr lang="en-US" b="0" i="1" dirty="0">
                  <a:solidFill>
                    <a:srgbClr val="0070C0"/>
                  </a:solidFill>
                  <a:latin typeface="Cambria Math" panose="02040503050406030204" pitchFamily="18" charset="0"/>
                  <a:cs typeface="Times New Roman" panose="02020603050405020304" pitchFamily="18" charset="0"/>
                </a:endParaRPr>
              </a:p>
            </p:txBody>
          </p:sp>
        </mc:Choice>
        <mc:Fallback>
          <p:sp>
            <p:nvSpPr>
              <p:cNvPr id="40" name="TextBox 39"/>
              <p:cNvSpPr txBox="1">
                <a:spLocks noRot="1" noChangeAspect="1" noMove="1" noResize="1" noEditPoints="1" noAdjustHandles="1" noChangeArrowheads="1" noChangeShapeType="1" noTextEdit="1"/>
              </p:cNvSpPr>
              <p:nvPr/>
            </p:nvSpPr>
            <p:spPr>
              <a:xfrm>
                <a:off x="5064867" y="2862626"/>
                <a:ext cx="2116284" cy="738664"/>
              </a:xfrm>
              <a:prstGeom prst="rect">
                <a:avLst/>
              </a:prstGeom>
              <a:blipFill rotWithShape="1">
                <a:blip r:embed="rId6"/>
                <a:stretch>
                  <a:fillRect l="-5" t="-6" r="27" b="2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1" name="TextBox 40"/>
              <p:cNvSpPr txBox="1"/>
              <p:nvPr/>
            </p:nvSpPr>
            <p:spPr>
              <a:xfrm>
                <a:off x="164791" y="789071"/>
                <a:ext cx="8402035" cy="369332"/>
              </a:xfrm>
              <a:prstGeom prst="rect">
                <a:avLst/>
              </a:prstGeom>
              <a:noFill/>
            </p:spPr>
            <p:txBody>
              <a:bodyPr wrap="square" rtlCol="0">
                <a:spAutoFit/>
              </a:bodyPr>
              <a:lstStyle/>
              <a:p>
                <a:r>
                  <a:rPr lang="en-US" sz="1800" b="1" dirty="0">
                    <a:latin typeface="Times New Roman" panose="02020603050405020304" pitchFamily="18" charset="0"/>
                    <a:cs typeface="Times New Roman" panose="02020603050405020304" pitchFamily="18" charset="0"/>
                  </a:rPr>
                  <a:t>Given horizon </a:t>
                </a:r>
                <a14:m>
                  <m:oMath xmlns:m="http://schemas.openxmlformats.org/officeDocument/2006/math">
                    <m:r>
                      <a:rPr lang="en-US" sz="1800" b="0" i="1" smtClean="0">
                        <a:solidFill>
                          <a:srgbClr val="0070C0"/>
                        </a:solidFill>
                        <a:latin typeface="Cambria Math" panose="02040503050406030204" pitchFamily="18" charset="0"/>
                        <a:cs typeface="Times New Roman" panose="02020603050405020304" pitchFamily="18" charset="0"/>
                      </a:rPr>
                      <m:t>𝑇</m:t>
                    </m:r>
                    <m:r>
                      <a:rPr lang="en-US" sz="1800" b="0" i="1" smtClean="0">
                        <a:solidFill>
                          <a:srgbClr val="0070C0"/>
                        </a:solidFill>
                        <a:latin typeface="Cambria Math" panose="02040503050406030204" pitchFamily="18" charset="0"/>
                        <a:cs typeface="Times New Roman" panose="02020603050405020304" pitchFamily="18" charset="0"/>
                      </a:rPr>
                      <m:t>&gt;</m:t>
                    </m:r>
                    <m:r>
                      <a:rPr lang="en-US" sz="1800" b="0" i="1" smtClean="0">
                        <a:solidFill>
                          <a:srgbClr val="0070C0"/>
                        </a:solidFill>
                        <a:latin typeface="Cambria Math" panose="02040503050406030204" pitchFamily="18" charset="0"/>
                        <a:cs typeface="Times New Roman" panose="02020603050405020304" pitchFamily="18" charset="0"/>
                      </a:rPr>
                      <m:t>0</m:t>
                    </m:r>
                  </m:oMath>
                </a14:m>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for each</a:t>
                </a:r>
                <a14:m>
                  <m:oMath xmlns:m="http://schemas.openxmlformats.org/officeDocument/2006/math">
                    <m:r>
                      <a:rPr lang="en-US" sz="1800" b="1" i="0" smtClean="0">
                        <a:latin typeface="Cambria Math" panose="02040503050406030204" pitchFamily="18" charset="0"/>
                        <a:cs typeface="Times New Roman" panose="02020603050405020304" pitchFamily="18" charset="0"/>
                      </a:rPr>
                      <m:t> </m:t>
                    </m:r>
                    <m:r>
                      <a:rPr lang="en-US" sz="1800" b="0" i="1" smtClean="0">
                        <a:solidFill>
                          <a:srgbClr val="0070C0"/>
                        </a:solidFill>
                        <a:latin typeface="Cambria Math" panose="02040503050406030204" pitchFamily="18" charset="0"/>
                        <a:cs typeface="Times New Roman" panose="02020603050405020304" pitchFamily="18" charset="0"/>
                      </a:rPr>
                      <m:t>𝑡</m:t>
                    </m:r>
                    <m:r>
                      <a:rPr lang="en-US" sz="1800" b="0" i="1" smtClean="0">
                        <a:solidFill>
                          <a:srgbClr val="0070C0"/>
                        </a:solidFill>
                        <a:latin typeface="Cambria Math" panose="02040503050406030204" pitchFamily="18" charset="0"/>
                        <a:cs typeface="Times New Roman" panose="02020603050405020304" pitchFamily="18" charset="0"/>
                      </a:rPr>
                      <m:t>≥</m:t>
                    </m:r>
                    <m:sSub>
                      <m:sSubPr>
                        <m:ctrlPr>
                          <a:rPr lang="en-US" sz="1800" b="0" i="1" smtClean="0">
                            <a:solidFill>
                              <a:srgbClr val="0070C0"/>
                            </a:solidFill>
                            <a:latin typeface="Cambria Math" panose="02040503050406030204" pitchFamily="18" charset="0"/>
                            <a:cs typeface="Times New Roman" panose="02020603050405020304" pitchFamily="18" charset="0"/>
                          </a:rPr>
                        </m:ctrlPr>
                      </m:sSubPr>
                      <m:e>
                        <m:r>
                          <a:rPr lang="en-US" sz="1800" b="0" i="1" smtClean="0">
                            <a:solidFill>
                              <a:srgbClr val="0070C0"/>
                            </a:solidFill>
                            <a:latin typeface="Cambria Math" panose="02040503050406030204" pitchFamily="18" charset="0"/>
                            <a:cs typeface="Times New Roman" panose="02020603050405020304" pitchFamily="18" charset="0"/>
                          </a:rPr>
                          <m:t>𝑡</m:t>
                        </m:r>
                      </m:e>
                      <m:sub>
                        <m:r>
                          <a:rPr lang="en-US" sz="1800" b="0" i="1" smtClean="0">
                            <a:solidFill>
                              <a:srgbClr val="0070C0"/>
                            </a:solidFill>
                            <a:latin typeface="Cambria Math" panose="02040503050406030204" pitchFamily="18" charset="0"/>
                            <a:cs typeface="Times New Roman" panose="02020603050405020304" pitchFamily="18" charset="0"/>
                          </a:rPr>
                          <m:t>0</m:t>
                        </m:r>
                      </m:sub>
                    </m:sSub>
                  </m:oMath>
                </a14:m>
                <a:r>
                  <a:rPr lang="en-US" sz="1800" b="1"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1800" b="0" i="1" dirty="0" smtClean="0">
                            <a:solidFill>
                              <a:srgbClr val="0070C0"/>
                            </a:solidFill>
                            <a:latin typeface="Cambria Math" panose="02040503050406030204" pitchFamily="18" charset="0"/>
                            <a:cs typeface="Times New Roman" panose="02020603050405020304" pitchFamily="18" charset="0"/>
                          </a:rPr>
                        </m:ctrlPr>
                      </m:sSubPr>
                      <m:e>
                        <m:r>
                          <a:rPr lang="en-US" sz="1800" b="0" i="1" dirty="0" smtClean="0">
                            <a:solidFill>
                              <a:srgbClr val="0070C0"/>
                            </a:solidFill>
                            <a:latin typeface="Cambria Math" panose="02040503050406030204" pitchFamily="18" charset="0"/>
                            <a:cs typeface="Times New Roman" panose="02020603050405020304" pitchFamily="18" charset="0"/>
                          </a:rPr>
                          <m:t>𝑡</m:t>
                        </m:r>
                      </m:e>
                      <m:sub>
                        <m:r>
                          <a:rPr lang="en-US" sz="1800" b="0" i="1" dirty="0" smtClean="0">
                            <a:solidFill>
                              <a:srgbClr val="0070C0"/>
                            </a:solidFill>
                            <a:latin typeface="Cambria Math" panose="02040503050406030204" pitchFamily="18" charset="0"/>
                            <a:cs typeface="Times New Roman" panose="02020603050405020304" pitchFamily="18" charset="0"/>
                          </a:rPr>
                          <m:t>0</m:t>
                        </m:r>
                      </m:sub>
                    </m:sSub>
                  </m:oMath>
                </a14:m>
                <a:r>
                  <a:rPr lang="en-US" sz="1800" b="1" dirty="0">
                    <a:solidFill>
                      <a:srgbClr val="0070C0"/>
                    </a:solidFill>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is the designated starting time-step), </a:t>
                </a:r>
                <a:endParaRPr lang="en-US" sz="1800" dirty="0">
                  <a:latin typeface="Times New Roman" panose="02020603050405020304" pitchFamily="18" charset="0"/>
                  <a:cs typeface="Times New Roman" panose="02020603050405020304" pitchFamily="18" charset="0"/>
                </a:endParaRPr>
              </a:p>
            </p:txBody>
          </p:sp>
        </mc:Choice>
        <mc:Fallback>
          <p:sp>
            <p:nvSpPr>
              <p:cNvPr id="41" name="TextBox 40"/>
              <p:cNvSpPr txBox="1">
                <a:spLocks noRot="1" noChangeAspect="1" noMove="1" noResize="1" noEditPoints="1" noAdjustHandles="1" noChangeArrowheads="1" noChangeShapeType="1" noTextEdit="1"/>
              </p:cNvSpPr>
              <p:nvPr/>
            </p:nvSpPr>
            <p:spPr>
              <a:xfrm>
                <a:off x="164791" y="789071"/>
                <a:ext cx="8402035" cy="369332"/>
              </a:xfrm>
              <a:prstGeom prst="rect">
                <a:avLst/>
              </a:prstGeom>
              <a:blipFill rotWithShape="1">
                <a:blip r:embed="rId7"/>
                <a:stretch>
                  <a:fillRect l="-4" t="-109" b="44"/>
                </a:stretch>
              </a:blipFill>
            </p:spPr>
            <p:txBody>
              <a:bodyPr/>
              <a:lstStyle/>
              <a:p>
                <a:r>
                  <a:rPr lang="zh-CN" altLang="en-US">
                    <a:noFill/>
                  </a:rPr>
                  <a:t> </a:t>
                </a:r>
              </a:p>
            </p:txBody>
          </p:sp>
        </mc:Fallback>
      </mc:AlternateContent>
      <p:cxnSp>
        <p:nvCxnSpPr>
          <p:cNvPr id="42" name="Straight Arrow Connector 41"/>
          <p:cNvCxnSpPr/>
          <p:nvPr/>
        </p:nvCxnSpPr>
        <p:spPr>
          <a:xfrm>
            <a:off x="6906266" y="2329622"/>
            <a:ext cx="43723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43" name="TextBox 42"/>
              <p:cNvSpPr txBox="1"/>
              <p:nvPr/>
            </p:nvSpPr>
            <p:spPr>
              <a:xfrm>
                <a:off x="6898755" y="2077796"/>
                <a:ext cx="1894042" cy="523220"/>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Action /</a:t>
                </a:r>
                <a:endParaRPr lang="en-US" b="1"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Decision </a:t>
                </a:r>
                <a14:m>
                  <m:oMath xmlns:m="http://schemas.openxmlformats.org/officeDocument/2006/math">
                    <m:sSub>
                      <m:sSubPr>
                        <m:ctrlPr>
                          <a:rPr lang="en-US" b="0" i="1" smtClean="0">
                            <a:solidFill>
                              <a:srgbClr val="0070C0"/>
                            </a:solidFill>
                            <a:latin typeface="Cambria Math" panose="02040503050406030204" pitchFamily="18" charset="0"/>
                            <a:cs typeface="Times New Roman" panose="02020603050405020304" pitchFamily="18" charset="0"/>
                          </a:rPr>
                        </m:ctrlPr>
                      </m:sSubPr>
                      <m:e>
                        <m:r>
                          <a:rPr lang="en-US" b="0" i="1" smtClean="0">
                            <a:solidFill>
                              <a:srgbClr val="0070C0"/>
                            </a:solidFill>
                            <a:latin typeface="Cambria Math" panose="02040503050406030204" pitchFamily="18" charset="0"/>
                            <a:cs typeface="Times New Roman" panose="02020603050405020304" pitchFamily="18" charset="0"/>
                          </a:rPr>
                          <m:t>𝑎</m:t>
                        </m:r>
                      </m:e>
                      <m:sub>
                        <m:r>
                          <a:rPr lang="en-US" b="0" i="1" smtClean="0">
                            <a:solidFill>
                              <a:srgbClr val="0070C0"/>
                            </a:solidFill>
                            <a:latin typeface="Cambria Math" panose="02040503050406030204" pitchFamily="18" charset="0"/>
                            <a:cs typeface="Times New Roman" panose="02020603050405020304" pitchFamily="18" charset="0"/>
                          </a:rPr>
                          <m:t>𝑡</m:t>
                        </m:r>
                      </m:sub>
                    </m:sSub>
                  </m:oMath>
                </a14:m>
                <a:endParaRPr lang="en-US" dirty="0">
                  <a:latin typeface="Times New Roman" panose="02020603050405020304" pitchFamily="18" charset="0"/>
                  <a:cs typeface="Times New Roman" panose="02020603050405020304" pitchFamily="18" charset="0"/>
                </a:endParaRPr>
              </a:p>
            </p:txBody>
          </p:sp>
        </mc:Choice>
        <mc:Fallback>
          <p:sp>
            <p:nvSpPr>
              <p:cNvPr id="43" name="TextBox 42"/>
              <p:cNvSpPr txBox="1">
                <a:spLocks noRot="1" noChangeAspect="1" noMove="1" noResize="1" noEditPoints="1" noAdjustHandles="1" noChangeArrowheads="1" noChangeShapeType="1" noTextEdit="1"/>
              </p:cNvSpPr>
              <p:nvPr/>
            </p:nvSpPr>
            <p:spPr>
              <a:xfrm>
                <a:off x="6898755" y="2077796"/>
                <a:ext cx="1894042" cy="523220"/>
              </a:xfrm>
              <a:prstGeom prst="rect">
                <a:avLst/>
              </a:prstGeom>
              <a:blipFill rotWithShape="1">
                <a:blip r:embed="rId8"/>
                <a:stretch>
                  <a:fillRect l="-6" t="-15" r="31" b="1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4" name="TextBox 43"/>
              <p:cNvSpPr txBox="1"/>
              <p:nvPr/>
            </p:nvSpPr>
            <p:spPr>
              <a:xfrm>
                <a:off x="1854123" y="3469671"/>
                <a:ext cx="5435754" cy="510717"/>
              </a:xfrm>
              <a:prstGeom prst="rect">
                <a:avLst/>
              </a:prstGeom>
              <a:noFill/>
            </p:spPr>
            <p:txBody>
              <a:bodyPr wrap="square" rtlCol="0">
                <a:spAutoFit/>
              </a:bodyPr>
              <a:lstStyle/>
              <a:p>
                <a:r>
                  <a:rPr lang="en-US" sz="1800" b="1" dirty="0">
                    <a:solidFill>
                      <a:srgbClr val="FF0000"/>
                    </a:solidFill>
                    <a:latin typeface="Times New Roman" panose="02020603050405020304" pitchFamily="18" charset="0"/>
                    <a:cs typeface="Times New Roman" panose="02020603050405020304" pitchFamily="18" charset="0"/>
                  </a:rPr>
                  <a:t>Goal: </a:t>
                </a:r>
                <a14:m>
                  <m:oMath xmlns:m="http://schemas.openxmlformats.org/officeDocument/2006/math">
                    <m:limLow>
                      <m:limLowPr>
                        <m:ctrlPr>
                          <a:rPr lang="en-US" sz="1800" b="0" i="1" smtClean="0">
                            <a:solidFill>
                              <a:srgbClr val="FF0000"/>
                            </a:solidFill>
                            <a:latin typeface="Cambria Math" panose="02040503050406030204" pitchFamily="18" charset="0"/>
                            <a:cs typeface="Times New Roman" panose="02020603050405020304" pitchFamily="18" charset="0"/>
                          </a:rPr>
                        </m:ctrlPr>
                      </m:limLowPr>
                      <m:e>
                        <m:r>
                          <m:rPr>
                            <m:sty m:val="p"/>
                          </m:rPr>
                          <a:rPr lang="en-US" sz="1800" b="0" i="0" smtClean="0">
                            <a:solidFill>
                              <a:srgbClr val="FF0000"/>
                            </a:solidFill>
                            <a:latin typeface="Cambria Math" panose="02040503050406030204" pitchFamily="18" charset="0"/>
                            <a:cs typeface="Times New Roman" panose="02020603050405020304" pitchFamily="18" charset="0"/>
                          </a:rPr>
                          <m:t>min</m:t>
                        </m:r>
                      </m:e>
                      <m:lim>
                        <m:sSub>
                          <m:sSubPr>
                            <m:ctrlPr>
                              <a:rPr lang="en-US" sz="1800" b="0" i="1" smtClean="0">
                                <a:solidFill>
                                  <a:srgbClr val="FF0000"/>
                                </a:solidFill>
                                <a:latin typeface="Cambria Math" panose="02040503050406030204" pitchFamily="18" charset="0"/>
                                <a:cs typeface="Times New Roman" panose="02020603050405020304" pitchFamily="18" charset="0"/>
                              </a:rPr>
                            </m:ctrlPr>
                          </m:sSubPr>
                          <m:e>
                            <m:r>
                              <a:rPr lang="en-US" sz="1800" b="0" i="1" smtClean="0">
                                <a:solidFill>
                                  <a:srgbClr val="FF0000"/>
                                </a:solidFill>
                                <a:latin typeface="Cambria Math" panose="02040503050406030204" pitchFamily="18" charset="0"/>
                                <a:cs typeface="Times New Roman" panose="02020603050405020304" pitchFamily="18" charset="0"/>
                              </a:rPr>
                              <m:t>𝑓</m:t>
                            </m:r>
                          </m:e>
                          <m:sub>
                            <m:r>
                              <a:rPr lang="en-US" sz="1800" b="0" i="1" smtClean="0">
                                <a:solidFill>
                                  <a:srgbClr val="FF0000"/>
                                </a:solidFill>
                                <a:latin typeface="Cambria Math" panose="02040503050406030204" pitchFamily="18" charset="0"/>
                                <a:cs typeface="Times New Roman" panose="02020603050405020304" pitchFamily="18" charset="0"/>
                              </a:rPr>
                              <m:t>𝜃</m:t>
                            </m:r>
                          </m:sub>
                        </m:sSub>
                        <m:r>
                          <a:rPr lang="en-US" sz="1800" b="0" i="1" smtClean="0">
                            <a:solidFill>
                              <a:srgbClr val="FF0000"/>
                            </a:solidFill>
                            <a:latin typeface="Cambria Math" panose="02040503050406030204" pitchFamily="18" charset="0"/>
                            <a:cs typeface="Times New Roman" panose="02020603050405020304" pitchFamily="18" charset="0"/>
                          </a:rPr>
                          <m:t>, </m:t>
                        </m:r>
                        <m:r>
                          <a:rPr lang="en-US" sz="1800" b="0" i="1" smtClean="0">
                            <a:solidFill>
                              <a:srgbClr val="FF0000"/>
                            </a:solidFill>
                            <a:latin typeface="Cambria Math" panose="02040503050406030204" pitchFamily="18" charset="0"/>
                            <a:cs typeface="Times New Roman" panose="02020603050405020304" pitchFamily="18" charset="0"/>
                          </a:rPr>
                          <m:t>𝑅</m:t>
                        </m:r>
                      </m:lim>
                    </m:limLow>
                    <m:r>
                      <a:rPr lang="en-US" sz="1800" b="0" i="1" smtClean="0">
                        <a:solidFill>
                          <a:srgbClr val="FF0000"/>
                        </a:solidFill>
                        <a:latin typeface="Cambria Math" panose="02040503050406030204" pitchFamily="18" charset="0"/>
                        <a:cs typeface="Times New Roman" panose="02020603050405020304" pitchFamily="18" charset="0"/>
                      </a:rPr>
                      <m:t> </m:t>
                    </m:r>
                    <m:r>
                      <a:rPr lang="en-US" sz="1800" b="0" i="1" smtClean="0">
                        <a:solidFill>
                          <a:srgbClr val="FF0000"/>
                        </a:solidFill>
                        <a:latin typeface="Cambria Math" panose="02040503050406030204" pitchFamily="18" charset="0"/>
                        <a:cs typeface="Times New Roman" panose="02020603050405020304" pitchFamily="18" charset="0"/>
                      </a:rPr>
                      <m:t>𝐿</m:t>
                    </m:r>
                    <m:d>
                      <m:dPr>
                        <m:ctrlPr>
                          <a:rPr lang="en-US" sz="1800" b="0" i="1" smtClean="0">
                            <a:solidFill>
                              <a:srgbClr val="FF0000"/>
                            </a:solidFill>
                            <a:latin typeface="Cambria Math" panose="02040503050406030204" pitchFamily="18" charset="0"/>
                            <a:cs typeface="Times New Roman" panose="02020603050405020304" pitchFamily="18" charset="0"/>
                          </a:rPr>
                        </m:ctrlPr>
                      </m:dPr>
                      <m:e>
                        <m:sSub>
                          <m:sSubPr>
                            <m:ctrlPr>
                              <a:rPr lang="en-US" sz="1800" b="0" i="1" smtClean="0">
                                <a:solidFill>
                                  <a:srgbClr val="FF0000"/>
                                </a:solidFill>
                                <a:latin typeface="Cambria Math" panose="02040503050406030204" pitchFamily="18" charset="0"/>
                                <a:cs typeface="Times New Roman" panose="02020603050405020304" pitchFamily="18" charset="0"/>
                              </a:rPr>
                            </m:ctrlPr>
                          </m:sSubPr>
                          <m:e>
                            <m:r>
                              <a:rPr lang="en-US" sz="1800" b="0" i="1" smtClean="0">
                                <a:solidFill>
                                  <a:srgbClr val="FF0000"/>
                                </a:solidFill>
                                <a:latin typeface="Cambria Math" panose="02040503050406030204" pitchFamily="18" charset="0"/>
                                <a:cs typeface="Times New Roman" panose="02020603050405020304" pitchFamily="18" charset="0"/>
                              </a:rPr>
                              <m:t>𝑥</m:t>
                            </m:r>
                          </m:e>
                          <m:sub>
                            <m:r>
                              <a:rPr lang="en-US" sz="1800" b="0" i="1" smtClean="0">
                                <a:solidFill>
                                  <a:srgbClr val="FF0000"/>
                                </a:solidFill>
                                <a:latin typeface="Cambria Math" panose="02040503050406030204" pitchFamily="18" charset="0"/>
                                <a:cs typeface="Times New Roman" panose="02020603050405020304" pitchFamily="18" charset="0"/>
                              </a:rPr>
                              <m:t>1</m:t>
                            </m:r>
                            <m:r>
                              <a:rPr lang="en-US" sz="1800" b="0" i="1" smtClean="0">
                                <a:solidFill>
                                  <a:srgbClr val="FF0000"/>
                                </a:solidFill>
                                <a:latin typeface="Cambria Math" panose="02040503050406030204" pitchFamily="18" charset="0"/>
                                <a:cs typeface="Times New Roman" panose="02020603050405020304" pitchFamily="18" charset="0"/>
                              </a:rPr>
                              <m:t>:</m:t>
                            </m:r>
                            <m:r>
                              <a:rPr lang="en-US" sz="1800" b="0" i="1" smtClean="0">
                                <a:solidFill>
                                  <a:srgbClr val="FF0000"/>
                                </a:solidFill>
                                <a:latin typeface="Cambria Math" panose="02040503050406030204" pitchFamily="18" charset="0"/>
                                <a:cs typeface="Times New Roman" panose="02020603050405020304" pitchFamily="18" charset="0"/>
                              </a:rPr>
                              <m:t>𝑇</m:t>
                            </m:r>
                          </m:sub>
                        </m:sSub>
                        <m:r>
                          <a:rPr lang="en-US" sz="1800" b="0" i="1" smtClean="0">
                            <a:solidFill>
                              <a:srgbClr val="FF0000"/>
                            </a:solidFill>
                            <a:latin typeface="Cambria Math" panose="02040503050406030204" pitchFamily="18" charset="0"/>
                            <a:cs typeface="Times New Roman" panose="02020603050405020304" pitchFamily="18" charset="0"/>
                          </a:rPr>
                          <m:t>, </m:t>
                        </m:r>
                        <m:sSub>
                          <m:sSubPr>
                            <m:ctrlPr>
                              <a:rPr lang="en-US" sz="1800" b="0" i="1" smtClean="0">
                                <a:solidFill>
                                  <a:srgbClr val="FF0000"/>
                                </a:solidFill>
                                <a:latin typeface="Cambria Math" panose="02040503050406030204" pitchFamily="18" charset="0"/>
                                <a:cs typeface="Times New Roman" panose="02020603050405020304" pitchFamily="18" charset="0"/>
                              </a:rPr>
                            </m:ctrlPr>
                          </m:sSubPr>
                          <m:e>
                            <m:r>
                              <a:rPr lang="en-US" sz="1800" b="0" i="1" smtClean="0">
                                <a:solidFill>
                                  <a:srgbClr val="FF0000"/>
                                </a:solidFill>
                                <a:latin typeface="Cambria Math" panose="02040503050406030204" pitchFamily="18" charset="0"/>
                                <a:cs typeface="Times New Roman" panose="02020603050405020304" pitchFamily="18" charset="0"/>
                              </a:rPr>
                              <m:t>𝑎</m:t>
                            </m:r>
                          </m:e>
                          <m:sub>
                            <m:sSub>
                              <m:sSubPr>
                                <m:ctrlPr>
                                  <a:rPr lang="en-US" sz="1800" b="0" i="1" smtClean="0">
                                    <a:solidFill>
                                      <a:srgbClr val="FF0000"/>
                                    </a:solidFill>
                                    <a:latin typeface="Cambria Math" panose="02040503050406030204" pitchFamily="18" charset="0"/>
                                    <a:cs typeface="Times New Roman" panose="02020603050405020304" pitchFamily="18" charset="0"/>
                                  </a:rPr>
                                </m:ctrlPr>
                              </m:sSubPr>
                              <m:e>
                                <m:r>
                                  <a:rPr lang="en-US" sz="1800" b="0" i="1" smtClean="0">
                                    <a:solidFill>
                                      <a:srgbClr val="FF0000"/>
                                    </a:solidFill>
                                    <a:latin typeface="Cambria Math" panose="02040503050406030204" pitchFamily="18" charset="0"/>
                                    <a:cs typeface="Times New Roman" panose="02020603050405020304" pitchFamily="18" charset="0"/>
                                  </a:rPr>
                                  <m:t>𝑡</m:t>
                                </m:r>
                              </m:e>
                              <m:sub>
                                <m:r>
                                  <a:rPr lang="en-US" sz="1800" b="0" i="1" smtClean="0">
                                    <a:solidFill>
                                      <a:srgbClr val="FF0000"/>
                                    </a:solidFill>
                                    <a:latin typeface="Cambria Math" panose="02040503050406030204" pitchFamily="18" charset="0"/>
                                    <a:cs typeface="Times New Roman" panose="02020603050405020304" pitchFamily="18" charset="0"/>
                                  </a:rPr>
                                  <m:t>0</m:t>
                                </m:r>
                              </m:sub>
                            </m:sSub>
                            <m:r>
                              <a:rPr lang="en-US" sz="1800" b="0" i="1" smtClean="0">
                                <a:solidFill>
                                  <a:srgbClr val="FF0000"/>
                                </a:solidFill>
                                <a:latin typeface="Cambria Math" panose="02040503050406030204" pitchFamily="18" charset="0"/>
                                <a:cs typeface="Times New Roman" panose="02020603050405020304" pitchFamily="18" charset="0"/>
                              </a:rPr>
                              <m:t>:</m:t>
                            </m:r>
                            <m:r>
                              <a:rPr lang="en-US" sz="1800" b="0" i="1" smtClean="0">
                                <a:solidFill>
                                  <a:srgbClr val="FF0000"/>
                                </a:solidFill>
                                <a:latin typeface="Cambria Math" panose="02040503050406030204" pitchFamily="18" charset="0"/>
                                <a:cs typeface="Times New Roman" panose="02020603050405020304" pitchFamily="18" charset="0"/>
                              </a:rPr>
                              <m:t>𝑇</m:t>
                            </m:r>
                          </m:sub>
                        </m:sSub>
                      </m:e>
                    </m:d>
                  </m:oMath>
                </a14:m>
                <a:r>
                  <a:rPr lang="en-US" sz="1800" dirty="0">
                    <a:solidFill>
                      <a:srgbClr val="FF0000"/>
                    </a:solidFill>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[given</a:t>
                </a:r>
                <a:r>
                  <a:rPr lang="zh-CN" altLang="en-US" sz="1800" b="1" dirty="0">
                    <a:latin typeface="Times New Roman" panose="02020603050405020304" pitchFamily="18" charset="0"/>
                    <a:cs typeface="Times New Roman" panose="02020603050405020304" pitchFamily="18" charset="0"/>
                  </a:rPr>
                  <a:t> </a:t>
                </a:r>
                <a:r>
                  <a:rPr lang="en-US" altLang="zh-CN" sz="1800" b="1" dirty="0">
                    <a:latin typeface="Times New Roman" panose="02020603050405020304" pitchFamily="18" charset="0"/>
                    <a:cs typeface="Times New Roman" panose="02020603050405020304" pitchFamily="18" charset="0"/>
                  </a:rPr>
                  <a:t>some loss function </a:t>
                </a:r>
                <a14:m>
                  <m:oMath xmlns:m="http://schemas.openxmlformats.org/officeDocument/2006/math">
                    <m:r>
                      <a:rPr lang="en-US" altLang="zh-CN" sz="1800" b="0" i="1" smtClean="0">
                        <a:solidFill>
                          <a:srgbClr val="0070C0"/>
                        </a:solidFill>
                        <a:latin typeface="Cambria Math" panose="02040503050406030204" pitchFamily="18" charset="0"/>
                        <a:cs typeface="Times New Roman" panose="02020603050405020304" pitchFamily="18" charset="0"/>
                      </a:rPr>
                      <m:t>𝐿</m:t>
                    </m:r>
                  </m:oMath>
                </a14:m>
                <a:r>
                  <a:rPr lang="en-US" sz="1800" b="1" dirty="0">
                    <a:latin typeface="Times New Roman" panose="02020603050405020304" pitchFamily="18" charset="0"/>
                    <a:cs typeface="Times New Roman" panose="02020603050405020304" pitchFamily="18" charset="0"/>
                  </a:rPr>
                  <a:t>]</a:t>
                </a:r>
                <a:endParaRPr lang="en-US" sz="1800" b="1" dirty="0">
                  <a:latin typeface="Times New Roman" panose="02020603050405020304" pitchFamily="18" charset="0"/>
                  <a:cs typeface="Times New Roman" panose="02020603050405020304" pitchFamily="18" charset="0"/>
                </a:endParaRPr>
              </a:p>
            </p:txBody>
          </p:sp>
        </mc:Choice>
        <mc:Fallback>
          <p:sp>
            <p:nvSpPr>
              <p:cNvPr id="44" name="TextBox 43"/>
              <p:cNvSpPr txBox="1">
                <a:spLocks noRot="1" noChangeAspect="1" noMove="1" noResize="1" noEditPoints="1" noAdjustHandles="1" noChangeArrowheads="1" noChangeShapeType="1" noTextEdit="1"/>
              </p:cNvSpPr>
              <p:nvPr/>
            </p:nvSpPr>
            <p:spPr>
              <a:xfrm>
                <a:off x="1854123" y="3469671"/>
                <a:ext cx="5435754" cy="510717"/>
              </a:xfrm>
              <a:prstGeom prst="rect">
                <a:avLst/>
              </a:prstGeom>
              <a:blipFill rotWithShape="1">
                <a:blip r:embed="rId9"/>
                <a:stretch>
                  <a:fillRect l="-10" t="-6" r="1" b="41"/>
                </a:stretch>
              </a:blipFill>
            </p:spPr>
            <p:txBody>
              <a:bodyPr/>
              <a:lstStyle/>
              <a:p>
                <a:r>
                  <a:rPr lang="zh-CN" altLang="en-US">
                    <a:noFill/>
                  </a:rPr>
                  <a:t> </a:t>
                </a:r>
              </a:p>
            </p:txBody>
          </p:sp>
        </mc:Fallback>
      </mc:AlternateContent>
      <p:sp>
        <p:nvSpPr>
          <p:cNvPr id="45" name="TextBox 44"/>
          <p:cNvSpPr txBox="1"/>
          <p:nvPr/>
        </p:nvSpPr>
        <p:spPr>
          <a:xfrm>
            <a:off x="164791" y="4229377"/>
            <a:ext cx="8402035" cy="307777"/>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 Here, we only present a rough idea; the formal mathematical formulation can be found in our report.</a:t>
            </a:r>
            <a:endParaRPr lang="en-US" i="1" dirty="0">
              <a:latin typeface="Times New Roman" panose="02020603050405020304" pitchFamily="18" charset="0"/>
              <a:cs typeface="Times New Roman" panose="02020603050405020304" pitchFamily="18" charset="0"/>
            </a:endParaRPr>
          </a:p>
        </p:txBody>
      </p:sp>
      <p:sp>
        <p:nvSpPr>
          <p:cNvPr id="46" name="TextBox 45"/>
          <p:cNvSpPr txBox="1"/>
          <p:nvPr/>
        </p:nvSpPr>
        <p:spPr>
          <a:xfrm>
            <a:off x="164791" y="4549774"/>
            <a:ext cx="8402035" cy="523220"/>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a:t>
            </a:r>
            <a:r>
              <a:rPr lang="zh-CN" altLang="en-US" i="1"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Our framework, </a:t>
            </a:r>
            <a:r>
              <a:rPr lang="en-US" b="1" i="1" dirty="0">
                <a:latin typeface="Times New Roman" panose="02020603050405020304" pitchFamily="18" charset="0"/>
                <a:cs typeface="Times New Roman" panose="02020603050405020304" pitchFamily="18" charset="0"/>
              </a:rPr>
              <a:t>Trust-Worthy Online Decision-Making with ML Predictions</a:t>
            </a:r>
            <a:r>
              <a:rPr lang="en-US" i="1" dirty="0">
                <a:latin typeface="Times New Roman" panose="02020603050405020304" pitchFamily="18" charset="0"/>
                <a:cs typeface="Times New Roman" panose="02020603050405020304" pitchFamily="18" charset="0"/>
              </a:rPr>
              <a:t>, can be regarded as a broader   generalization of the OMLA (</a:t>
            </a:r>
            <a:r>
              <a:rPr lang="en-US" i="1" dirty="0" err="1">
                <a:latin typeface="Times New Roman" panose="02020603050405020304" pitchFamily="18" charset="0"/>
                <a:cs typeface="Times New Roman" panose="02020603050405020304" pitchFamily="18" charset="0"/>
              </a:rPr>
              <a:t>Lykouris</a:t>
            </a:r>
            <a:r>
              <a:rPr lang="en-US" i="1" dirty="0">
                <a:latin typeface="Times New Roman" panose="02020603050405020304" pitchFamily="18" charset="0"/>
                <a:cs typeface="Times New Roman" panose="02020603050405020304" pitchFamily="18" charset="0"/>
              </a:rPr>
              <a:t> et al., 2018 ICML &amp; 2021 JACM).</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5195653"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Two Canonical Online Problems</a:t>
            </a:r>
            <a:endParaRPr lang="en-US" sz="2800" dirty="0">
              <a:latin typeface="Calisto MT" panose="02040603050505030304" pitchFamily="18" charset="77"/>
              <a:cs typeface="Times New Roman" panose="02020603050405020304" pitchFamily="18" charset="0"/>
            </a:endParaRPr>
          </a:p>
        </p:txBody>
      </p:sp>
      <p:sp>
        <p:nvSpPr>
          <p:cNvPr id="3" name="TextBox 2"/>
          <p:cNvSpPr txBox="1"/>
          <p:nvPr/>
        </p:nvSpPr>
        <p:spPr>
          <a:xfrm>
            <a:off x="177571" y="682967"/>
            <a:ext cx="1928733" cy="400110"/>
          </a:xfrm>
          <a:prstGeom prst="rect">
            <a:avLst/>
          </a:prstGeom>
          <a:noFill/>
        </p:spPr>
        <p:txBody>
          <a:bodyPr wrap="non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One-Max Search</a:t>
            </a:r>
            <a:endParaRPr lang="en-US" sz="2000" dirty="0">
              <a:solidFill>
                <a:srgbClr val="FF0000"/>
              </a:solidFill>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551594" y="1407987"/>
            <a:ext cx="8067473" cy="0"/>
          </a:xfrm>
          <a:prstGeom prst="straightConnector1">
            <a:avLst/>
          </a:prstGeom>
          <a:ln>
            <a:solidFill>
              <a:schemeClr val="tx2">
                <a:lumMod val="10000"/>
              </a:schemeClr>
            </a:solidFill>
            <a:tailEnd type="triangle"/>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284950" y="1022388"/>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0</a:t>
            </a:r>
            <a:endParaRPr lang="en-US" dirty="0">
              <a:latin typeface="Times New Roman" panose="02020603050405020304" pitchFamily="18" charset="0"/>
              <a:cs typeface="Times New Roman" panose="02020603050405020304" pitchFamily="18" charset="0"/>
            </a:endParaRPr>
          </a:p>
        </p:txBody>
      </p:sp>
      <p:sp>
        <p:nvSpPr>
          <p:cNvPr id="13" name="Rectangle 12"/>
          <p:cNvSpPr/>
          <p:nvPr/>
        </p:nvSpPr>
        <p:spPr>
          <a:xfrm>
            <a:off x="551594" y="1325511"/>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057804" y="1328754"/>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252836" y="1325511"/>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954078" y="1325511"/>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356562" y="1312959"/>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655320" y="1312959"/>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755114" y="1325511"/>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80406" y="1024935"/>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1</a:t>
            </a:r>
            <a:endParaRPr lang="en-US"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1693222" y="1030287"/>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2</a:t>
            </a:r>
            <a:endParaRPr lang="en-US"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2388676" y="1030287"/>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3</a:t>
            </a:r>
            <a:endParaRPr lang="en-US"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3084130" y="1030286"/>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4</a:t>
            </a:r>
            <a:endParaRPr lang="en-US"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3779584" y="1030286"/>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5</a:t>
            </a:r>
            <a:endParaRPr lang="en-US" dirty="0">
              <a:latin typeface="Times New Roman" panose="02020603050405020304" pitchFamily="18" charset="0"/>
              <a:cs typeface="Times New Roman" panose="02020603050405020304" pitchFamily="18" charset="0"/>
            </a:endParaRPr>
          </a:p>
        </p:txBody>
      </p:sp>
      <p:sp>
        <p:nvSpPr>
          <p:cNvPr id="30" name="TextBox 29"/>
          <p:cNvSpPr txBox="1"/>
          <p:nvPr/>
        </p:nvSpPr>
        <p:spPr>
          <a:xfrm>
            <a:off x="4457955" y="1005182"/>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6</a:t>
            </a:r>
            <a:endParaRPr lang="en-US" dirty="0">
              <a:latin typeface="Times New Roman" panose="02020603050405020304" pitchFamily="18" charset="0"/>
              <a:cs typeface="Times New Roman" panose="02020603050405020304" pitchFamily="18" charset="0"/>
            </a:endParaRPr>
          </a:p>
        </p:txBody>
      </p:sp>
      <p:sp>
        <p:nvSpPr>
          <p:cNvPr id="32" name="Rectangle 31"/>
          <p:cNvSpPr/>
          <p:nvPr/>
        </p:nvSpPr>
        <p:spPr>
          <a:xfrm>
            <a:off x="5460288" y="1333130"/>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61320" y="1333130"/>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5193644" y="1005182"/>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7</a:t>
            </a:r>
            <a:endParaRPr lang="en-US" dirty="0">
              <a:latin typeface="Times New Roman" panose="02020603050405020304" pitchFamily="18" charset="0"/>
              <a:cs typeface="Times New Roman" panose="02020603050405020304" pitchFamily="18" charset="0"/>
            </a:endParaRPr>
          </a:p>
        </p:txBody>
      </p:sp>
      <p:sp>
        <p:nvSpPr>
          <p:cNvPr id="35" name="TextBox 34"/>
          <p:cNvSpPr txBox="1"/>
          <p:nvPr/>
        </p:nvSpPr>
        <p:spPr>
          <a:xfrm>
            <a:off x="5841315" y="1006935"/>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8</a:t>
            </a:r>
            <a:endParaRPr lang="en-US" dirty="0">
              <a:latin typeface="Times New Roman" panose="02020603050405020304" pitchFamily="18" charset="0"/>
              <a:cs typeface="Times New Roman" panose="02020603050405020304" pitchFamily="18" charset="0"/>
            </a:endParaRPr>
          </a:p>
        </p:txBody>
      </p:sp>
      <p:sp>
        <p:nvSpPr>
          <p:cNvPr id="36" name="TextBox 35"/>
          <p:cNvSpPr txBox="1"/>
          <p:nvPr/>
        </p:nvSpPr>
        <p:spPr>
          <a:xfrm>
            <a:off x="177571" y="2329131"/>
            <a:ext cx="2056973" cy="400110"/>
          </a:xfrm>
          <a:prstGeom prst="rect">
            <a:avLst/>
          </a:prstGeom>
          <a:noFill/>
        </p:spPr>
        <p:txBody>
          <a:bodyPr wrap="non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One-Way Trading</a:t>
            </a:r>
            <a:endParaRPr lang="en-US" sz="2000" dirty="0">
              <a:solidFill>
                <a:srgbClr val="FF0000"/>
              </a:solidFill>
              <a:latin typeface="Times New Roman" panose="02020603050405020304" pitchFamily="18" charset="0"/>
              <a:cs typeface="Times New Roman" panose="02020603050405020304" pitchFamily="18" charset="0"/>
            </a:endParaRPr>
          </a:p>
        </p:txBody>
      </p:sp>
      <p:cxnSp>
        <p:nvCxnSpPr>
          <p:cNvPr id="38" name="Straight Arrow Connector 37"/>
          <p:cNvCxnSpPr/>
          <p:nvPr/>
        </p:nvCxnSpPr>
        <p:spPr>
          <a:xfrm>
            <a:off x="573504" y="3056113"/>
            <a:ext cx="8067473" cy="0"/>
          </a:xfrm>
          <a:prstGeom prst="straightConnector1">
            <a:avLst/>
          </a:prstGeom>
          <a:ln>
            <a:solidFill>
              <a:schemeClr val="tx2">
                <a:lumMod val="10000"/>
              </a:schemeClr>
            </a:solidFill>
            <a:tailEnd type="triangle"/>
          </a:ln>
        </p:spPr>
        <p:style>
          <a:lnRef idx="1">
            <a:schemeClr val="dk1"/>
          </a:lnRef>
          <a:fillRef idx="0">
            <a:schemeClr val="dk1"/>
          </a:fillRef>
          <a:effectRef idx="0">
            <a:schemeClr val="dk1"/>
          </a:effectRef>
          <a:fontRef idx="minor">
            <a:schemeClr val="tx1"/>
          </a:fontRef>
        </p:style>
      </p:cxnSp>
      <p:sp>
        <p:nvSpPr>
          <p:cNvPr id="47" name="TextBox 46"/>
          <p:cNvSpPr txBox="1"/>
          <p:nvPr/>
        </p:nvSpPr>
        <p:spPr>
          <a:xfrm>
            <a:off x="306860" y="2670514"/>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0</a:t>
            </a:r>
            <a:endParaRPr lang="en-US" dirty="0">
              <a:latin typeface="Times New Roman" panose="02020603050405020304" pitchFamily="18" charset="0"/>
              <a:cs typeface="Times New Roman" panose="02020603050405020304" pitchFamily="18" charset="0"/>
            </a:endParaRPr>
          </a:p>
        </p:txBody>
      </p:sp>
      <p:sp>
        <p:nvSpPr>
          <p:cNvPr id="48" name="Rectangle 47"/>
          <p:cNvSpPr/>
          <p:nvPr/>
        </p:nvSpPr>
        <p:spPr>
          <a:xfrm>
            <a:off x="573504" y="2973637"/>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079714" y="2976880"/>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1274746" y="2973637"/>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1975988" y="2973637"/>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3378472" y="2961085"/>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2677230" y="2961085"/>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4777024" y="2973637"/>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1002316" y="2673061"/>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1</a:t>
            </a:r>
            <a:endParaRPr lang="en-US" dirty="0">
              <a:latin typeface="Times New Roman" panose="02020603050405020304" pitchFamily="18" charset="0"/>
              <a:cs typeface="Times New Roman" panose="02020603050405020304" pitchFamily="18" charset="0"/>
            </a:endParaRPr>
          </a:p>
        </p:txBody>
      </p:sp>
      <p:sp>
        <p:nvSpPr>
          <p:cNvPr id="56" name="TextBox 55"/>
          <p:cNvSpPr txBox="1"/>
          <p:nvPr/>
        </p:nvSpPr>
        <p:spPr>
          <a:xfrm>
            <a:off x="1715132" y="2678413"/>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2</a:t>
            </a:r>
            <a:endParaRPr lang="en-US" dirty="0">
              <a:latin typeface="Times New Roman" panose="02020603050405020304" pitchFamily="18" charset="0"/>
              <a:cs typeface="Times New Roman" panose="02020603050405020304" pitchFamily="18" charset="0"/>
            </a:endParaRPr>
          </a:p>
        </p:txBody>
      </p:sp>
      <p:sp>
        <p:nvSpPr>
          <p:cNvPr id="57" name="TextBox 56"/>
          <p:cNvSpPr txBox="1"/>
          <p:nvPr/>
        </p:nvSpPr>
        <p:spPr>
          <a:xfrm>
            <a:off x="2410586" y="2678413"/>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3</a:t>
            </a:r>
            <a:endParaRPr lang="en-US" dirty="0">
              <a:latin typeface="Times New Roman" panose="02020603050405020304" pitchFamily="18" charset="0"/>
              <a:cs typeface="Times New Roman" panose="02020603050405020304" pitchFamily="18" charset="0"/>
            </a:endParaRPr>
          </a:p>
        </p:txBody>
      </p:sp>
      <p:sp>
        <p:nvSpPr>
          <p:cNvPr id="58" name="TextBox 57"/>
          <p:cNvSpPr txBox="1"/>
          <p:nvPr/>
        </p:nvSpPr>
        <p:spPr>
          <a:xfrm>
            <a:off x="3106040" y="2678412"/>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4</a:t>
            </a:r>
            <a:endParaRPr lang="en-US" dirty="0">
              <a:latin typeface="Times New Roman" panose="02020603050405020304" pitchFamily="18" charset="0"/>
              <a:cs typeface="Times New Roman" panose="02020603050405020304" pitchFamily="18" charset="0"/>
            </a:endParaRPr>
          </a:p>
        </p:txBody>
      </p:sp>
      <p:sp>
        <p:nvSpPr>
          <p:cNvPr id="59" name="TextBox 58"/>
          <p:cNvSpPr txBox="1"/>
          <p:nvPr/>
        </p:nvSpPr>
        <p:spPr>
          <a:xfrm>
            <a:off x="3801494" y="2678412"/>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5</a:t>
            </a:r>
            <a:endParaRPr lang="en-US" dirty="0">
              <a:latin typeface="Times New Roman" panose="02020603050405020304" pitchFamily="18" charset="0"/>
              <a:cs typeface="Times New Roman" panose="02020603050405020304" pitchFamily="18" charset="0"/>
            </a:endParaRPr>
          </a:p>
        </p:txBody>
      </p:sp>
      <p:sp>
        <p:nvSpPr>
          <p:cNvPr id="60" name="TextBox 59"/>
          <p:cNvSpPr txBox="1"/>
          <p:nvPr/>
        </p:nvSpPr>
        <p:spPr>
          <a:xfrm>
            <a:off x="4479865" y="2653308"/>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6</a:t>
            </a:r>
            <a:endParaRPr lang="en-US" dirty="0">
              <a:latin typeface="Times New Roman" panose="02020603050405020304" pitchFamily="18" charset="0"/>
              <a:cs typeface="Times New Roman" panose="02020603050405020304" pitchFamily="18" charset="0"/>
            </a:endParaRPr>
          </a:p>
        </p:txBody>
      </p:sp>
      <p:sp>
        <p:nvSpPr>
          <p:cNvPr id="61" name="Rectangle 60"/>
          <p:cNvSpPr/>
          <p:nvPr/>
        </p:nvSpPr>
        <p:spPr>
          <a:xfrm>
            <a:off x="5482198" y="2981256"/>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6183230" y="2981256"/>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a:off x="5215554" y="2653308"/>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7</a:t>
            </a:r>
            <a:endParaRPr lang="en-US" dirty="0">
              <a:latin typeface="Times New Roman" panose="02020603050405020304" pitchFamily="18" charset="0"/>
              <a:cs typeface="Times New Roman" panose="02020603050405020304" pitchFamily="18" charset="0"/>
            </a:endParaRPr>
          </a:p>
        </p:txBody>
      </p:sp>
      <p:sp>
        <p:nvSpPr>
          <p:cNvPr id="64" name="TextBox 63"/>
          <p:cNvSpPr txBox="1"/>
          <p:nvPr/>
        </p:nvSpPr>
        <p:spPr>
          <a:xfrm>
            <a:off x="5863225" y="2655061"/>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8</a:t>
            </a:r>
            <a:endParaRPr lang="en-US" dirty="0">
              <a:latin typeface="Times New Roman" panose="02020603050405020304" pitchFamily="18" charset="0"/>
              <a:cs typeface="Times New Roman" panose="02020603050405020304" pitchFamily="18" charset="0"/>
            </a:endParaRPr>
          </a:p>
        </p:txBody>
      </p:sp>
      <p:sp>
        <p:nvSpPr>
          <p:cNvPr id="67" name="TextBox 66"/>
          <p:cNvSpPr txBox="1"/>
          <p:nvPr/>
        </p:nvSpPr>
        <p:spPr>
          <a:xfrm>
            <a:off x="1020480" y="1528814"/>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10.2</a:t>
            </a:r>
            <a:endParaRPr lang="en-US" dirty="0">
              <a:latin typeface="Times New Roman" panose="02020603050405020304" pitchFamily="18" charset="0"/>
              <a:cs typeface="Times New Roman" panose="02020603050405020304" pitchFamily="18" charset="0"/>
            </a:endParaRPr>
          </a:p>
        </p:txBody>
      </p:sp>
      <p:sp>
        <p:nvSpPr>
          <p:cNvPr id="68" name="TextBox 67"/>
          <p:cNvSpPr txBox="1"/>
          <p:nvPr/>
        </p:nvSpPr>
        <p:spPr>
          <a:xfrm>
            <a:off x="1693222" y="1528813"/>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10.9</a:t>
            </a:r>
            <a:endParaRPr lang="en-US" dirty="0">
              <a:latin typeface="Times New Roman" panose="02020603050405020304" pitchFamily="18" charset="0"/>
              <a:cs typeface="Times New Roman" panose="02020603050405020304" pitchFamily="18" charset="0"/>
            </a:endParaRPr>
          </a:p>
        </p:txBody>
      </p:sp>
      <p:sp>
        <p:nvSpPr>
          <p:cNvPr id="69" name="TextBox 68"/>
          <p:cNvSpPr txBox="1"/>
          <p:nvPr/>
        </p:nvSpPr>
        <p:spPr>
          <a:xfrm>
            <a:off x="2387511" y="1525598"/>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11.7</a:t>
            </a:r>
            <a:endParaRPr lang="en-US" dirty="0">
              <a:latin typeface="Times New Roman" panose="02020603050405020304" pitchFamily="18" charset="0"/>
              <a:cs typeface="Times New Roman" panose="02020603050405020304" pitchFamily="18" charset="0"/>
            </a:endParaRPr>
          </a:p>
        </p:txBody>
      </p:sp>
      <p:sp>
        <p:nvSpPr>
          <p:cNvPr id="70" name="TextBox 69"/>
          <p:cNvSpPr txBox="1"/>
          <p:nvPr/>
        </p:nvSpPr>
        <p:spPr>
          <a:xfrm>
            <a:off x="3107134" y="1526669"/>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11.5</a:t>
            </a:r>
            <a:endParaRPr lang="en-US" dirty="0">
              <a:latin typeface="Times New Roman" panose="02020603050405020304" pitchFamily="18" charset="0"/>
              <a:cs typeface="Times New Roman" panose="02020603050405020304" pitchFamily="18" charset="0"/>
            </a:endParaRPr>
          </a:p>
        </p:txBody>
      </p:sp>
      <p:sp>
        <p:nvSpPr>
          <p:cNvPr id="71" name="TextBox 70"/>
          <p:cNvSpPr txBox="1"/>
          <p:nvPr/>
        </p:nvSpPr>
        <p:spPr>
          <a:xfrm>
            <a:off x="3774172" y="1529794"/>
            <a:ext cx="498855" cy="307777"/>
          </a:xfrm>
          <a:prstGeom prst="rect">
            <a:avLst/>
          </a:prstGeom>
          <a:noFill/>
        </p:spPr>
        <p:txBody>
          <a:bodyPr wrap="none" rtlCol="0">
            <a:spAutoFit/>
          </a:bodyPr>
          <a:lstStyle/>
          <a:p>
            <a:r>
              <a:rPr lang="en-US" dirty="0">
                <a:solidFill>
                  <a:schemeClr val="accent6">
                    <a:lumMod val="75000"/>
                  </a:schemeClr>
                </a:solidFill>
                <a:latin typeface="Times New Roman" panose="02020603050405020304" pitchFamily="18" charset="0"/>
                <a:cs typeface="Times New Roman" panose="02020603050405020304" pitchFamily="18" charset="0"/>
              </a:rPr>
              <a:t>12.6</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72" name="TextBox 71"/>
          <p:cNvSpPr txBox="1"/>
          <p:nvPr/>
        </p:nvSpPr>
        <p:spPr>
          <a:xfrm>
            <a:off x="4493795" y="1525598"/>
            <a:ext cx="498855" cy="307777"/>
          </a:xfrm>
          <a:prstGeom prst="rect">
            <a:avLst/>
          </a:prstGeom>
          <a:noFill/>
        </p:spPr>
        <p:txBody>
          <a:bodyPr wrap="none" rtlCol="0">
            <a:spAutoFit/>
          </a:bodyPr>
          <a:lstStyle/>
          <a:p>
            <a:r>
              <a:rPr lang="en-US" dirty="0">
                <a:solidFill>
                  <a:schemeClr val="accent6">
                    <a:lumMod val="75000"/>
                  </a:schemeClr>
                </a:solidFill>
                <a:latin typeface="Times New Roman" panose="02020603050405020304" pitchFamily="18" charset="0"/>
                <a:cs typeface="Times New Roman" panose="02020603050405020304" pitchFamily="18" charset="0"/>
              </a:rPr>
              <a:t>13.2</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73" name="TextBox 72"/>
          <p:cNvSpPr txBox="1"/>
          <p:nvPr/>
        </p:nvSpPr>
        <p:spPr>
          <a:xfrm>
            <a:off x="5221891" y="1522193"/>
            <a:ext cx="498855" cy="307777"/>
          </a:xfrm>
          <a:prstGeom prst="rect">
            <a:avLst/>
          </a:prstGeom>
          <a:noFill/>
        </p:spPr>
        <p:txBody>
          <a:bodyPr wrap="none" rtlCol="0">
            <a:spAutoFit/>
          </a:bodyPr>
          <a:lstStyle/>
          <a:p>
            <a:r>
              <a:rPr lang="en-US" dirty="0">
                <a:solidFill>
                  <a:schemeClr val="accent6">
                    <a:lumMod val="75000"/>
                  </a:schemeClr>
                </a:solidFill>
                <a:latin typeface="Times New Roman" panose="02020603050405020304" pitchFamily="18" charset="0"/>
                <a:cs typeface="Times New Roman" panose="02020603050405020304" pitchFamily="18" charset="0"/>
              </a:rPr>
              <a:t>14.1</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74" name="TextBox 73"/>
          <p:cNvSpPr txBox="1"/>
          <p:nvPr/>
        </p:nvSpPr>
        <p:spPr>
          <a:xfrm>
            <a:off x="5911892" y="1514178"/>
            <a:ext cx="498855" cy="307777"/>
          </a:xfrm>
          <a:prstGeom prst="rect">
            <a:avLst/>
          </a:prstGeom>
          <a:noFill/>
        </p:spPr>
        <p:txBody>
          <a:bodyPr wrap="none" rtlCol="0">
            <a:spAutoFit/>
          </a:bodyPr>
          <a:lstStyle/>
          <a:p>
            <a:r>
              <a:rPr lang="en-US" dirty="0">
                <a:solidFill>
                  <a:schemeClr val="accent6">
                    <a:lumMod val="75000"/>
                  </a:schemeClr>
                </a:solidFill>
                <a:latin typeface="Times New Roman" panose="02020603050405020304" pitchFamily="18" charset="0"/>
                <a:cs typeface="Times New Roman" panose="02020603050405020304" pitchFamily="18" charset="0"/>
              </a:rPr>
              <a:t>14.7</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77" name="TextBox 76"/>
          <p:cNvSpPr txBox="1"/>
          <p:nvPr/>
        </p:nvSpPr>
        <p:spPr>
          <a:xfrm>
            <a:off x="8060709" y="1523115"/>
            <a:ext cx="1007007"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Stock Price</a:t>
            </a:r>
            <a:endParaRPr lang="en-US" dirty="0">
              <a:latin typeface="Times New Roman" panose="02020603050405020304" pitchFamily="18" charset="0"/>
              <a:cs typeface="Times New Roman" panose="02020603050405020304" pitchFamily="18" charset="0"/>
            </a:endParaRPr>
          </a:p>
        </p:txBody>
      </p:sp>
      <p:sp>
        <p:nvSpPr>
          <p:cNvPr id="79" name="TextBox 78"/>
          <p:cNvSpPr txBox="1"/>
          <p:nvPr/>
        </p:nvSpPr>
        <p:spPr>
          <a:xfrm>
            <a:off x="0" y="1822969"/>
            <a:ext cx="1103187" cy="307777"/>
          </a:xfrm>
          <a:prstGeom prst="rect">
            <a:avLst/>
          </a:prstGeom>
          <a:noFill/>
        </p:spPr>
        <p:txBody>
          <a:bodyPr wrap="none" rtlCol="0">
            <a:spAutoFit/>
          </a:bodyPr>
          <a:lstStyle/>
          <a:p>
            <a:r>
              <a:rPr lang="en-US" dirty="0">
                <a:solidFill>
                  <a:srgbClr val="0070C0"/>
                </a:solidFill>
                <a:latin typeface="Times New Roman" panose="02020603050405020304" pitchFamily="18" charset="0"/>
                <a:cs typeface="Times New Roman" panose="02020603050405020304" pitchFamily="18" charset="0"/>
              </a:rPr>
              <a:t>Hold 1 stock</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81" name="TextBox 80"/>
          <p:cNvSpPr txBox="1"/>
          <p:nvPr/>
        </p:nvSpPr>
        <p:spPr>
          <a:xfrm>
            <a:off x="981383" y="1816559"/>
            <a:ext cx="588623"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H</a:t>
            </a:r>
            <a:r>
              <a:rPr lang="en-US" dirty="0">
                <a:latin typeface="Times New Roman" panose="02020603050405020304" pitchFamily="18" charset="0"/>
                <a:cs typeface="Times New Roman" panose="02020603050405020304" pitchFamily="18" charset="0"/>
              </a:rPr>
              <a:t>old </a:t>
            </a:r>
            <a:endParaRPr lang="en-US" dirty="0">
              <a:latin typeface="Times New Roman" panose="02020603050405020304" pitchFamily="18" charset="0"/>
              <a:cs typeface="Times New Roman" panose="02020603050405020304" pitchFamily="18" charset="0"/>
            </a:endParaRPr>
          </a:p>
        </p:txBody>
      </p:sp>
      <p:sp>
        <p:nvSpPr>
          <p:cNvPr id="82" name="TextBox 81"/>
          <p:cNvSpPr txBox="1"/>
          <p:nvPr/>
        </p:nvSpPr>
        <p:spPr>
          <a:xfrm>
            <a:off x="1677051" y="1812218"/>
            <a:ext cx="588623"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H</a:t>
            </a:r>
            <a:r>
              <a:rPr lang="en-US" dirty="0">
                <a:latin typeface="Times New Roman" panose="02020603050405020304" pitchFamily="18" charset="0"/>
                <a:cs typeface="Times New Roman" panose="02020603050405020304" pitchFamily="18" charset="0"/>
              </a:rPr>
              <a:t>old </a:t>
            </a:r>
            <a:endParaRPr lang="en-US" dirty="0">
              <a:latin typeface="Times New Roman" panose="02020603050405020304" pitchFamily="18" charset="0"/>
              <a:cs typeface="Times New Roman" panose="02020603050405020304" pitchFamily="18" charset="0"/>
            </a:endParaRPr>
          </a:p>
        </p:txBody>
      </p:sp>
      <p:sp>
        <p:nvSpPr>
          <p:cNvPr id="83" name="TextBox 82"/>
          <p:cNvSpPr txBox="1"/>
          <p:nvPr/>
        </p:nvSpPr>
        <p:spPr>
          <a:xfrm>
            <a:off x="2368920" y="1803942"/>
            <a:ext cx="588623"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H</a:t>
            </a:r>
            <a:r>
              <a:rPr lang="en-US" dirty="0">
                <a:latin typeface="Times New Roman" panose="02020603050405020304" pitchFamily="18" charset="0"/>
                <a:cs typeface="Times New Roman" panose="02020603050405020304" pitchFamily="18" charset="0"/>
              </a:rPr>
              <a:t>old </a:t>
            </a:r>
            <a:endParaRPr lang="en-US" dirty="0">
              <a:latin typeface="Times New Roman" panose="02020603050405020304" pitchFamily="18" charset="0"/>
              <a:cs typeface="Times New Roman" panose="02020603050405020304" pitchFamily="18" charset="0"/>
            </a:endParaRPr>
          </a:p>
        </p:txBody>
      </p:sp>
      <p:sp>
        <p:nvSpPr>
          <p:cNvPr id="84" name="TextBox 83"/>
          <p:cNvSpPr txBox="1"/>
          <p:nvPr/>
        </p:nvSpPr>
        <p:spPr>
          <a:xfrm>
            <a:off x="3149110" y="1812218"/>
            <a:ext cx="463588" cy="307777"/>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Sell</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85" name="TextBox 84"/>
          <p:cNvSpPr txBox="1"/>
          <p:nvPr/>
        </p:nvSpPr>
        <p:spPr>
          <a:xfrm>
            <a:off x="1032810" y="3242960"/>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10.2</a:t>
            </a:r>
            <a:endParaRPr lang="en-US" dirty="0">
              <a:latin typeface="Times New Roman" panose="02020603050405020304" pitchFamily="18" charset="0"/>
              <a:cs typeface="Times New Roman" panose="02020603050405020304" pitchFamily="18" charset="0"/>
            </a:endParaRPr>
          </a:p>
        </p:txBody>
      </p:sp>
      <p:sp>
        <p:nvSpPr>
          <p:cNvPr id="86" name="TextBox 85"/>
          <p:cNvSpPr txBox="1"/>
          <p:nvPr/>
        </p:nvSpPr>
        <p:spPr>
          <a:xfrm>
            <a:off x="1705552" y="3242959"/>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10.9</a:t>
            </a:r>
            <a:endParaRPr lang="en-US" dirty="0">
              <a:latin typeface="Times New Roman" panose="02020603050405020304" pitchFamily="18" charset="0"/>
              <a:cs typeface="Times New Roman" panose="02020603050405020304" pitchFamily="18" charset="0"/>
            </a:endParaRPr>
          </a:p>
        </p:txBody>
      </p:sp>
      <p:sp>
        <p:nvSpPr>
          <p:cNvPr id="87" name="TextBox 86"/>
          <p:cNvSpPr txBox="1"/>
          <p:nvPr/>
        </p:nvSpPr>
        <p:spPr>
          <a:xfrm>
            <a:off x="2399841" y="3239744"/>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11.7</a:t>
            </a:r>
            <a:endParaRPr lang="en-US" dirty="0">
              <a:latin typeface="Times New Roman" panose="02020603050405020304" pitchFamily="18" charset="0"/>
              <a:cs typeface="Times New Roman" panose="02020603050405020304" pitchFamily="18" charset="0"/>
            </a:endParaRPr>
          </a:p>
        </p:txBody>
      </p:sp>
      <p:sp>
        <p:nvSpPr>
          <p:cNvPr id="88" name="TextBox 87"/>
          <p:cNvSpPr txBox="1"/>
          <p:nvPr/>
        </p:nvSpPr>
        <p:spPr>
          <a:xfrm>
            <a:off x="3119464" y="3240815"/>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11.5</a:t>
            </a:r>
            <a:endParaRPr lang="en-US" dirty="0">
              <a:latin typeface="Times New Roman" panose="02020603050405020304" pitchFamily="18" charset="0"/>
              <a:cs typeface="Times New Roman" panose="02020603050405020304" pitchFamily="18" charset="0"/>
            </a:endParaRPr>
          </a:p>
        </p:txBody>
      </p:sp>
      <p:sp>
        <p:nvSpPr>
          <p:cNvPr id="89" name="TextBox 88"/>
          <p:cNvSpPr txBox="1"/>
          <p:nvPr/>
        </p:nvSpPr>
        <p:spPr>
          <a:xfrm>
            <a:off x="3786502" y="3243940"/>
            <a:ext cx="498855" cy="307777"/>
          </a:xfrm>
          <a:prstGeom prst="rect">
            <a:avLst/>
          </a:prstGeom>
          <a:noFill/>
        </p:spPr>
        <p:txBody>
          <a:bodyPr wrap="none" rtlCol="0">
            <a:spAutoFit/>
          </a:bodyPr>
          <a:lstStyle/>
          <a:p>
            <a:r>
              <a:rPr lang="en-US" dirty="0">
                <a:solidFill>
                  <a:schemeClr val="tx2">
                    <a:lumMod val="10000"/>
                  </a:schemeClr>
                </a:solidFill>
                <a:latin typeface="Times New Roman" panose="02020603050405020304" pitchFamily="18" charset="0"/>
                <a:cs typeface="Times New Roman" panose="02020603050405020304" pitchFamily="18" charset="0"/>
              </a:rPr>
              <a:t>12.6</a:t>
            </a:r>
            <a:endParaRPr lang="en-US"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90" name="TextBox 89"/>
          <p:cNvSpPr txBox="1"/>
          <p:nvPr/>
        </p:nvSpPr>
        <p:spPr>
          <a:xfrm>
            <a:off x="4506125" y="3239744"/>
            <a:ext cx="498855" cy="307777"/>
          </a:xfrm>
          <a:prstGeom prst="rect">
            <a:avLst/>
          </a:prstGeom>
          <a:noFill/>
        </p:spPr>
        <p:txBody>
          <a:bodyPr wrap="none" rtlCol="0">
            <a:spAutoFit/>
          </a:bodyPr>
          <a:lstStyle/>
          <a:p>
            <a:r>
              <a:rPr lang="en-US" dirty="0">
                <a:solidFill>
                  <a:schemeClr val="tx2">
                    <a:lumMod val="10000"/>
                  </a:schemeClr>
                </a:solidFill>
                <a:latin typeface="Times New Roman" panose="02020603050405020304" pitchFamily="18" charset="0"/>
                <a:cs typeface="Times New Roman" panose="02020603050405020304" pitchFamily="18" charset="0"/>
              </a:rPr>
              <a:t>13.2</a:t>
            </a:r>
            <a:endParaRPr lang="en-US"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91" name="TextBox 90"/>
          <p:cNvSpPr txBox="1"/>
          <p:nvPr/>
        </p:nvSpPr>
        <p:spPr>
          <a:xfrm>
            <a:off x="5234221" y="3236339"/>
            <a:ext cx="498855" cy="307777"/>
          </a:xfrm>
          <a:prstGeom prst="rect">
            <a:avLst/>
          </a:prstGeom>
          <a:noFill/>
        </p:spPr>
        <p:txBody>
          <a:bodyPr wrap="none" rtlCol="0">
            <a:spAutoFit/>
          </a:bodyPr>
          <a:lstStyle/>
          <a:p>
            <a:r>
              <a:rPr lang="en-US" dirty="0">
                <a:solidFill>
                  <a:schemeClr val="accent6">
                    <a:lumMod val="75000"/>
                  </a:schemeClr>
                </a:solidFill>
                <a:latin typeface="Times New Roman" panose="02020603050405020304" pitchFamily="18" charset="0"/>
                <a:cs typeface="Times New Roman" panose="02020603050405020304" pitchFamily="18" charset="0"/>
              </a:rPr>
              <a:t>14.1</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92" name="TextBox 91"/>
          <p:cNvSpPr txBox="1"/>
          <p:nvPr/>
        </p:nvSpPr>
        <p:spPr>
          <a:xfrm>
            <a:off x="5924222" y="3228324"/>
            <a:ext cx="498855" cy="307777"/>
          </a:xfrm>
          <a:prstGeom prst="rect">
            <a:avLst/>
          </a:prstGeom>
          <a:noFill/>
        </p:spPr>
        <p:txBody>
          <a:bodyPr wrap="none" rtlCol="0">
            <a:spAutoFit/>
          </a:bodyPr>
          <a:lstStyle/>
          <a:p>
            <a:r>
              <a:rPr lang="en-US" dirty="0">
                <a:solidFill>
                  <a:schemeClr val="accent6">
                    <a:lumMod val="75000"/>
                  </a:schemeClr>
                </a:solidFill>
                <a:latin typeface="Times New Roman" panose="02020603050405020304" pitchFamily="18" charset="0"/>
                <a:cs typeface="Times New Roman" panose="02020603050405020304" pitchFamily="18" charset="0"/>
              </a:rPr>
              <a:t>14.7</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93" name="TextBox 92"/>
          <p:cNvSpPr txBox="1"/>
          <p:nvPr/>
        </p:nvSpPr>
        <p:spPr>
          <a:xfrm>
            <a:off x="12330" y="3537115"/>
            <a:ext cx="1103187" cy="307777"/>
          </a:xfrm>
          <a:prstGeom prst="rect">
            <a:avLst/>
          </a:prstGeom>
          <a:noFill/>
        </p:spPr>
        <p:txBody>
          <a:bodyPr wrap="none" rtlCol="0">
            <a:spAutoFit/>
          </a:bodyPr>
          <a:lstStyle/>
          <a:p>
            <a:r>
              <a:rPr lang="en-US" dirty="0">
                <a:solidFill>
                  <a:srgbClr val="0070C0"/>
                </a:solidFill>
                <a:latin typeface="Times New Roman" panose="02020603050405020304" pitchFamily="18" charset="0"/>
                <a:cs typeface="Times New Roman" panose="02020603050405020304" pitchFamily="18" charset="0"/>
              </a:rPr>
              <a:t>Hold 1 stock</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94" name="TextBox 93"/>
          <p:cNvSpPr txBox="1"/>
          <p:nvPr/>
        </p:nvSpPr>
        <p:spPr>
          <a:xfrm>
            <a:off x="993713" y="3530705"/>
            <a:ext cx="588623"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H</a:t>
            </a:r>
            <a:r>
              <a:rPr lang="en-US" dirty="0">
                <a:latin typeface="Times New Roman" panose="02020603050405020304" pitchFamily="18" charset="0"/>
                <a:cs typeface="Times New Roman" panose="02020603050405020304" pitchFamily="18" charset="0"/>
              </a:rPr>
              <a:t>old </a:t>
            </a:r>
            <a:endParaRPr lang="en-US" dirty="0">
              <a:latin typeface="Times New Roman" panose="02020603050405020304" pitchFamily="18" charset="0"/>
              <a:cs typeface="Times New Roman" panose="02020603050405020304" pitchFamily="18" charset="0"/>
            </a:endParaRPr>
          </a:p>
        </p:txBody>
      </p:sp>
      <p:sp>
        <p:nvSpPr>
          <p:cNvPr id="95" name="TextBox 94"/>
          <p:cNvSpPr txBox="1"/>
          <p:nvPr/>
        </p:nvSpPr>
        <p:spPr>
          <a:xfrm>
            <a:off x="1689381" y="3526364"/>
            <a:ext cx="588623"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H</a:t>
            </a:r>
            <a:r>
              <a:rPr lang="en-US" dirty="0">
                <a:latin typeface="Times New Roman" panose="02020603050405020304" pitchFamily="18" charset="0"/>
                <a:cs typeface="Times New Roman" panose="02020603050405020304" pitchFamily="18" charset="0"/>
              </a:rPr>
              <a:t>old </a:t>
            </a:r>
            <a:endParaRPr lang="en-US" dirty="0">
              <a:latin typeface="Times New Roman" panose="02020603050405020304" pitchFamily="18" charset="0"/>
              <a:cs typeface="Times New Roman" panose="02020603050405020304" pitchFamily="18" charset="0"/>
            </a:endParaRPr>
          </a:p>
        </p:txBody>
      </p:sp>
      <p:sp>
        <p:nvSpPr>
          <p:cNvPr id="96" name="TextBox 95"/>
          <p:cNvSpPr txBox="1"/>
          <p:nvPr/>
        </p:nvSpPr>
        <p:spPr>
          <a:xfrm>
            <a:off x="2258685" y="3537153"/>
            <a:ext cx="837089" cy="307777"/>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Sell 30%</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97" name="TextBox 96"/>
          <p:cNvSpPr txBox="1"/>
          <p:nvPr/>
        </p:nvSpPr>
        <p:spPr>
          <a:xfrm>
            <a:off x="3109034" y="3530705"/>
            <a:ext cx="543739" cy="307777"/>
          </a:xfrm>
          <a:prstGeom prst="rect">
            <a:avLst/>
          </a:prstGeom>
          <a:noFill/>
        </p:spPr>
        <p:txBody>
          <a:bodyPr wrap="none" rtlCol="0">
            <a:spAutoFit/>
          </a:bodyPr>
          <a:lstStyle/>
          <a:p>
            <a:r>
              <a:rPr lang="en-US" dirty="0">
                <a:solidFill>
                  <a:schemeClr val="tx2">
                    <a:lumMod val="10000"/>
                  </a:schemeClr>
                </a:solidFill>
                <a:latin typeface="Times New Roman" panose="02020603050405020304" pitchFamily="18" charset="0"/>
                <a:cs typeface="Times New Roman" panose="02020603050405020304" pitchFamily="18" charset="0"/>
              </a:rPr>
              <a:t>Hold</a:t>
            </a:r>
            <a:endParaRPr lang="en-US"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98" name="TextBox 97"/>
          <p:cNvSpPr txBox="1"/>
          <p:nvPr/>
        </p:nvSpPr>
        <p:spPr>
          <a:xfrm>
            <a:off x="3669036" y="3530705"/>
            <a:ext cx="837089" cy="307777"/>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Sell 20%</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99" name="TextBox 98"/>
          <p:cNvSpPr txBox="1"/>
          <p:nvPr/>
        </p:nvSpPr>
        <p:spPr>
          <a:xfrm>
            <a:off x="4402823" y="3523104"/>
            <a:ext cx="837089" cy="307777"/>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Sell 50%</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100" name="TextBox 99"/>
          <p:cNvSpPr txBox="1"/>
          <p:nvPr/>
        </p:nvSpPr>
        <p:spPr>
          <a:xfrm>
            <a:off x="8031112" y="3236338"/>
            <a:ext cx="1007007"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Stock Price</a:t>
            </a:r>
            <a:endParaRPr lang="en-US" dirty="0">
              <a:latin typeface="Times New Roman" panose="02020603050405020304" pitchFamily="18" charset="0"/>
              <a:cs typeface="Times New Roman" panose="02020603050405020304" pitchFamily="18" charset="0"/>
            </a:endParaRPr>
          </a:p>
        </p:txBody>
      </p:sp>
      <p:sp>
        <p:nvSpPr>
          <p:cNvPr id="101" name="TextBox 100"/>
          <p:cNvSpPr txBox="1"/>
          <p:nvPr/>
        </p:nvSpPr>
        <p:spPr>
          <a:xfrm>
            <a:off x="2473907" y="4547925"/>
            <a:ext cx="184731" cy="307777"/>
          </a:xfrm>
          <a:prstGeom prst="rect">
            <a:avLst/>
          </a:prstGeom>
          <a:noFill/>
        </p:spPr>
        <p:txBody>
          <a:bodyPr wrap="none" rtlCol="0">
            <a:spAutoFit/>
          </a:bodyPr>
          <a:lstStyle/>
          <a:p>
            <a:endParaRPr lang="en-US" dirty="0"/>
          </a:p>
        </p:txBody>
      </p:sp>
      <p:sp>
        <p:nvSpPr>
          <p:cNvPr id="102" name="TextBox 101"/>
          <p:cNvSpPr txBox="1"/>
          <p:nvPr/>
        </p:nvSpPr>
        <p:spPr>
          <a:xfrm>
            <a:off x="346792" y="4126393"/>
            <a:ext cx="184731" cy="307777"/>
          </a:xfrm>
          <a:prstGeom prst="rect">
            <a:avLst/>
          </a:prstGeom>
          <a:noFill/>
        </p:spPr>
        <p:txBody>
          <a:bodyPr wrap="none" rtlCol="0">
            <a:spAutoFit/>
          </a:bodyPr>
          <a:lstStyle/>
          <a:p>
            <a:endParaRPr lang="en-US"/>
          </a:p>
        </p:txBody>
      </p:sp>
      <p:sp>
        <p:nvSpPr>
          <p:cNvPr id="2" name="TextBox 1"/>
          <p:cNvSpPr txBox="1"/>
          <p:nvPr/>
        </p:nvSpPr>
        <p:spPr>
          <a:xfrm>
            <a:off x="256876" y="4094795"/>
            <a:ext cx="4467890" cy="95410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Online</a:t>
            </a:r>
            <a:r>
              <a:rPr lang="zh-CN" altLang="en-US" i="1"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Conversion Problems </a:t>
            </a:r>
            <a:r>
              <a:rPr lang="en-US" altLang="zh-CN" i="1" dirty="0">
                <a:solidFill>
                  <a:srgbClr val="FF0000"/>
                </a:solidFill>
                <a:latin typeface="Times New Roman" panose="02020603050405020304" pitchFamily="18" charset="0"/>
                <a:cs typeface="Times New Roman" panose="02020603050405020304" pitchFamily="18" charset="0"/>
              </a:rPr>
              <a:t>(Sell only, no buy)</a:t>
            </a:r>
            <a:r>
              <a:rPr lang="en-US" altLang="zh-CN" i="1" dirty="0">
                <a:latin typeface="Times New Roman" panose="02020603050405020304" pitchFamily="18" charset="0"/>
                <a:cs typeface="Times New Roman" panose="02020603050405020304" pitchFamily="18" charset="0"/>
              </a:rPr>
              <a:t>:</a:t>
            </a:r>
            <a:endParaRPr lang="en-US" altLang="zh-CN" i="1" dirty="0">
              <a:latin typeface="Times New Roman" panose="02020603050405020304" pitchFamily="18" charset="0"/>
              <a:cs typeface="Times New Roman" panose="02020603050405020304" pitchFamily="18" charset="0"/>
            </a:endParaRPr>
          </a:p>
          <a:p>
            <a:pPr marL="342900" indent="-342900">
              <a:buAutoNum type="arabicPeriod"/>
            </a:pPr>
            <a:r>
              <a:rPr lang="en-US" i="1" dirty="0">
                <a:latin typeface="Times New Roman" panose="02020603050405020304" pitchFamily="18" charset="0"/>
                <a:cs typeface="Times New Roman" panose="02020603050405020304" pitchFamily="18" charset="0"/>
              </a:rPr>
              <a:t>One-Max Search: </a:t>
            </a:r>
            <a:r>
              <a:rPr lang="en-US" i="1" dirty="0">
                <a:solidFill>
                  <a:srgbClr val="FF0000"/>
                </a:solidFill>
                <a:latin typeface="Times New Roman" panose="02020603050405020304" pitchFamily="18" charset="0"/>
                <a:cs typeface="Times New Roman" panose="02020603050405020304" pitchFamily="18" charset="0"/>
              </a:rPr>
              <a:t>Sell once</a:t>
            </a:r>
            <a:r>
              <a:rPr lang="en-US" i="1" dirty="0">
                <a:latin typeface="Times New Roman" panose="02020603050405020304" pitchFamily="18" charset="0"/>
                <a:cs typeface="Times New Roman" panose="02020603050405020304" pitchFamily="18" charset="0"/>
              </a:rPr>
              <a:t>, maximize price</a:t>
            </a:r>
            <a:endParaRPr lang="en-US" i="1" dirty="0">
              <a:latin typeface="Times New Roman" panose="02020603050405020304" pitchFamily="18" charset="0"/>
              <a:cs typeface="Times New Roman" panose="02020603050405020304" pitchFamily="18" charset="0"/>
            </a:endParaRPr>
          </a:p>
          <a:p>
            <a:pPr marL="342900" indent="-342900">
              <a:buAutoNum type="arabicPeriod"/>
            </a:pPr>
            <a:r>
              <a:rPr lang="en-US" i="1" dirty="0">
                <a:latin typeface="Times New Roman" panose="02020603050405020304" pitchFamily="18" charset="0"/>
                <a:cs typeface="Times New Roman" panose="02020603050405020304" pitchFamily="18" charset="0"/>
              </a:rPr>
              <a:t>One-Way Trading: </a:t>
            </a:r>
            <a:r>
              <a:rPr lang="en-US" i="1" dirty="0">
                <a:solidFill>
                  <a:srgbClr val="FF0000"/>
                </a:solidFill>
                <a:latin typeface="Times New Roman" panose="02020603050405020304" pitchFamily="18" charset="0"/>
                <a:cs typeface="Times New Roman" panose="02020603050405020304" pitchFamily="18" charset="0"/>
              </a:rPr>
              <a:t>Sell fractions</a:t>
            </a:r>
            <a:r>
              <a:rPr lang="en-US" i="1" dirty="0">
                <a:latin typeface="Times New Roman" panose="02020603050405020304" pitchFamily="18" charset="0"/>
                <a:cs typeface="Times New Roman" panose="02020603050405020304" pitchFamily="18" charset="0"/>
              </a:rPr>
              <a:t>, maximize total value</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Forced sell at the final day if no earlier action.</a:t>
            </a:r>
            <a:endParaRPr lang="en-US" i="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7261671" y="1792130"/>
            <a:ext cx="1776448" cy="307777"/>
          </a:xfrm>
          <a:prstGeom prst="rect">
            <a:avLst/>
          </a:prstGeom>
          <a:noFill/>
        </p:spPr>
        <p:txBody>
          <a:bodyPr wrap="none" rtlCol="0">
            <a:spAutoFit/>
          </a:bodyPr>
          <a:lstStyle/>
          <a:p>
            <a:r>
              <a:rPr lang="en-US" i="1" dirty="0">
                <a:solidFill>
                  <a:srgbClr val="00B0F0"/>
                </a:solidFill>
                <a:latin typeface="Times New Roman" panose="02020603050405020304" pitchFamily="18" charset="0"/>
                <a:cs typeface="Times New Roman" panose="02020603050405020304" pitchFamily="18" charset="0"/>
              </a:rPr>
              <a:t>Full Conversion: 11.5</a:t>
            </a:r>
            <a:endParaRPr lang="en-US" i="1" dirty="0">
              <a:solidFill>
                <a:srgbClr val="00B0F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7261671" y="3497142"/>
            <a:ext cx="1821332" cy="307777"/>
          </a:xfrm>
          <a:prstGeom prst="rect">
            <a:avLst/>
          </a:prstGeom>
          <a:noFill/>
        </p:spPr>
        <p:txBody>
          <a:bodyPr wrap="none" rtlCol="0">
            <a:spAutoFit/>
          </a:bodyPr>
          <a:lstStyle/>
          <a:p>
            <a:r>
              <a:rPr lang="en-US" i="1" dirty="0">
                <a:solidFill>
                  <a:srgbClr val="00B0F0"/>
                </a:solidFill>
                <a:latin typeface="Times New Roman" panose="02020603050405020304" pitchFamily="18" charset="0"/>
                <a:cs typeface="Times New Roman" panose="02020603050405020304" pitchFamily="18" charset="0"/>
              </a:rPr>
              <a:t>Full Conversion:12.63</a:t>
            </a:r>
            <a:endParaRPr lang="en-US" i="1" dirty="0">
              <a:solidFill>
                <a:srgbClr val="00B0F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5170005"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Data Collection &amp; Preprocessing</a:t>
            </a:r>
            <a:endParaRPr lang="en-US" sz="2800" dirty="0">
              <a:latin typeface="Calisto MT" panose="02040603050505030304" pitchFamily="18" charset="77"/>
              <a:cs typeface="Times New Roman" panose="02020603050405020304" pitchFamily="18" charset="0"/>
            </a:endParaRPr>
          </a:p>
        </p:txBody>
      </p:sp>
      <p:pic>
        <p:nvPicPr>
          <p:cNvPr id="4" name="图片 4" descr="upload_post_object_v2_97367426"/>
          <p:cNvPicPr>
            <a:picLocks noChangeAspect="1"/>
          </p:cNvPicPr>
          <p:nvPr/>
        </p:nvPicPr>
        <p:blipFill>
          <a:blip r:embed="rId1"/>
          <a:stretch>
            <a:fillRect/>
          </a:stretch>
        </p:blipFill>
        <p:spPr>
          <a:xfrm>
            <a:off x="3855946" y="789745"/>
            <a:ext cx="4672854" cy="3159396"/>
          </a:xfrm>
          <a:prstGeom prst="rect">
            <a:avLst/>
          </a:prstGeom>
        </p:spPr>
      </p:pic>
      <p:sp>
        <p:nvSpPr>
          <p:cNvPr id="10" name="TextBox 9"/>
          <p:cNvSpPr txBox="1"/>
          <p:nvPr/>
        </p:nvSpPr>
        <p:spPr>
          <a:xfrm>
            <a:off x="204244" y="882289"/>
            <a:ext cx="1717137"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Data Collection</a:t>
            </a:r>
            <a:endParaRPr lang="en-US" sz="1800"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336175" y="1297054"/>
            <a:ext cx="1883849"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CSI 300 [2012– 2025]</a:t>
            </a:r>
            <a:r>
              <a:rPr lang="zh-CN" altLang="en-US" dirty="0">
                <a:latin typeface="Times New Roman" panose="02020603050405020304" pitchFamily="18" charset="0"/>
                <a:cs typeface="Times New Roman" panose="02020603050405020304" pitchFamily="18" charset="0"/>
              </a:rPr>
              <a:t>*</a:t>
            </a:r>
            <a:endParaRPr lang="en-US" baseline="300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204244" y="1789075"/>
            <a:ext cx="2101857" cy="369332"/>
          </a:xfrm>
          <a:prstGeom prst="rect">
            <a:avLst/>
          </a:prstGeom>
          <a:noFill/>
        </p:spPr>
        <p:txBody>
          <a:bodyPr wrap="none" rtlCol="0">
            <a:spAutoFit/>
          </a:bodyPr>
          <a:lstStyle/>
          <a:p>
            <a:r>
              <a:rPr lang="en-US" sz="1800" b="1" dirty="0">
                <a:latin typeface="Times New Roman" panose="02020603050405020304" pitchFamily="18" charset="0"/>
                <a:cs typeface="Times New Roman" panose="02020603050405020304" pitchFamily="18" charset="0"/>
              </a:rPr>
              <a:t>Data Preprocessing</a:t>
            </a:r>
            <a:endParaRPr lang="en-US" sz="1800" b="1"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336175" y="2263973"/>
            <a:ext cx="2615454" cy="1815882"/>
          </a:xfrm>
          <a:prstGeom prst="rect">
            <a:avLst/>
          </a:prstGeom>
          <a:noFill/>
        </p:spPr>
        <p:txBody>
          <a:bodyPr wrap="square" rtlCol="0">
            <a:spAutoFit/>
          </a:bodyPr>
          <a:lstStyle/>
          <a:p>
            <a:pPr marL="342900" indent="-342900">
              <a:buAutoNum type="arabicPeriod"/>
            </a:pPr>
            <a:r>
              <a:rPr lang="en-US" dirty="0">
                <a:latin typeface="Times New Roman" panose="02020603050405020304" pitchFamily="18" charset="0"/>
                <a:cs typeface="Times New Roman" panose="02020603050405020304" pitchFamily="18" charset="0"/>
              </a:rPr>
              <a:t>Replace NaN with avg</a:t>
            </a:r>
            <a:endParaRPr lang="en-US" dirty="0">
              <a:latin typeface="Times New Roman" panose="02020603050405020304" pitchFamily="18" charset="0"/>
              <a:cs typeface="Times New Roman" panose="02020603050405020304" pitchFamily="18" charset="0"/>
            </a:endParaRPr>
          </a:p>
          <a:p>
            <a:pPr marL="342900" indent="-342900">
              <a:buAutoNum type="arabicPeriod"/>
            </a:pPr>
            <a:r>
              <a:rPr lang="en-US" dirty="0">
                <a:latin typeface="Times New Roman" panose="02020603050405020304" pitchFamily="18" charset="0"/>
                <a:cs typeface="Times New Roman" panose="02020603050405020304" pitchFamily="18" charset="0"/>
              </a:rPr>
              <a:t>Select useful </a:t>
            </a:r>
            <a:r>
              <a:rPr lang="en-US" i="1" dirty="0">
                <a:latin typeface="Times New Roman" panose="02020603050405020304" pitchFamily="18" charset="0"/>
                <a:cs typeface="Times New Roman" panose="02020603050405020304" pitchFamily="18" charset="0"/>
              </a:rPr>
              <a:t>features</a:t>
            </a:r>
            <a:endParaRPr lang="en-US" i="1" dirty="0">
              <a:latin typeface="Times New Roman" panose="02020603050405020304" pitchFamily="18" charset="0"/>
              <a:cs typeface="Times New Roman" panose="02020603050405020304" pitchFamily="18" charset="0"/>
            </a:endParaRPr>
          </a:p>
          <a:p>
            <a:pPr marL="342900" indent="-342900">
              <a:buAutoNum type="arabicPeriod"/>
            </a:pPr>
            <a:r>
              <a:rPr lang="en-US" dirty="0">
                <a:latin typeface="Times New Roman" panose="02020603050405020304" pitchFamily="18" charset="0"/>
                <a:cs typeface="Times New Roman" panose="02020603050405020304" pitchFamily="18" charset="0"/>
              </a:rPr>
              <a:t>Create </a:t>
            </a:r>
            <a:r>
              <a:rPr lang="en-US" i="1" dirty="0">
                <a:latin typeface="Times New Roman" panose="02020603050405020304" pitchFamily="18" charset="0"/>
                <a:cs typeface="Times New Roman" panose="02020603050405020304" pitchFamily="18" charset="0"/>
              </a:rPr>
              <a:t>Target</a:t>
            </a:r>
            <a:r>
              <a:rPr lang="en-US" dirty="0">
                <a:latin typeface="Times New Roman" panose="02020603050405020304" pitchFamily="18" charset="0"/>
                <a:cs typeface="Times New Roman" panose="02020603050405020304" pitchFamily="18" charset="0"/>
              </a:rPr>
              <a:t> column</a:t>
            </a:r>
            <a:endParaRPr lang="en-US" dirty="0">
              <a:latin typeface="Times New Roman" panose="02020603050405020304" pitchFamily="18" charset="0"/>
              <a:cs typeface="Times New Roman" panose="02020603050405020304" pitchFamily="18" charset="0"/>
            </a:endParaRPr>
          </a:p>
          <a:p>
            <a:pPr marL="342900" indent="-342900">
              <a:buAutoNum type="arabicPeriod"/>
            </a:pPr>
            <a:r>
              <a:rPr lang="en-US" dirty="0">
                <a:latin typeface="Times New Roman" panose="02020603050405020304" pitchFamily="18" charset="0"/>
                <a:cs typeface="Times New Roman" panose="02020603050405020304" pitchFamily="18" charset="0"/>
              </a:rPr>
              <a:t>Transformation of </a:t>
            </a:r>
            <a:r>
              <a:rPr lang="en-US" i="1" dirty="0">
                <a:latin typeface="Times New Roman" panose="02020603050405020304" pitchFamily="18" charset="0"/>
                <a:cs typeface="Times New Roman" panose="02020603050405020304" pitchFamily="18" charset="0"/>
              </a:rPr>
              <a:t>Target</a:t>
            </a:r>
            <a:r>
              <a:rPr lang="zh-CN" altLang="en-US" i="1" dirty="0">
                <a:latin typeface="Times New Roman" panose="02020603050405020304" pitchFamily="18" charset="0"/>
                <a:cs typeface="Times New Roman" panose="02020603050405020304" pitchFamily="18" charset="0"/>
              </a:rPr>
              <a:t>*</a:t>
            </a:r>
            <a:endParaRPr lang="en-US" i="1" dirty="0">
              <a:latin typeface="Times New Roman" panose="02020603050405020304" pitchFamily="18" charset="0"/>
              <a:cs typeface="Times New Roman" panose="02020603050405020304" pitchFamily="18" charset="0"/>
            </a:endParaRPr>
          </a:p>
          <a:p>
            <a:pPr marL="342900" indent="-342900">
              <a:buAutoNum type="arabicPeriod"/>
            </a:pPr>
            <a:r>
              <a:rPr lang="en-US" dirty="0">
                <a:latin typeface="Times New Roman" panose="02020603050405020304" pitchFamily="18" charset="0"/>
                <a:cs typeface="Times New Roman" panose="02020603050405020304" pitchFamily="18" charset="0"/>
              </a:rPr>
              <a:t>Data splitting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(Training, Validation, Testing)</a:t>
            </a:r>
            <a:endParaRPr lang="en-US" dirty="0">
              <a:latin typeface="Times New Roman" panose="02020603050405020304" pitchFamily="18" charset="0"/>
              <a:cs typeface="Times New Roman" panose="02020603050405020304" pitchFamily="18" charset="0"/>
            </a:endParaRPr>
          </a:p>
          <a:p>
            <a:pPr marL="342900" indent="-342900">
              <a:buAutoNum type="arabicPeriod"/>
            </a:pPr>
            <a:endParaRPr lang="en-US" dirty="0">
              <a:latin typeface="Times New Roman" panose="02020603050405020304" pitchFamily="18" charset="0"/>
              <a:cs typeface="Times New Roman" panose="02020603050405020304" pitchFamily="18" charset="0"/>
            </a:endParaRPr>
          </a:p>
          <a:p>
            <a:pPr marL="342900" indent="-342900">
              <a:buAutoNum type="arabicPeriod"/>
            </a:pPr>
            <a:endParaRPr lang="en-US"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164791" y="4055919"/>
            <a:ext cx="8081058" cy="523220"/>
          </a:xfrm>
          <a:prstGeom prst="rect">
            <a:avLst/>
          </a:prstGeom>
          <a:noFill/>
        </p:spPr>
        <p:txBody>
          <a:bodyPr wrap="none" rtlCol="0">
            <a:spAutoFit/>
          </a:bodyPr>
          <a:lstStyle/>
          <a:p>
            <a:r>
              <a:rPr lang="zh-CN" altLang="en-US" dirty="0"/>
              <a:t>*</a:t>
            </a:r>
            <a:r>
              <a:rPr lang="en-US" altLang="zh-CN" i="1" dirty="0">
                <a:latin typeface="Times New Roman" panose="02020603050405020304" pitchFamily="18" charset="0"/>
                <a:cs typeface="Times New Roman" panose="02020603050405020304" pitchFamily="18" charset="0"/>
              </a:rPr>
              <a:t>CSI 300, “</a:t>
            </a:r>
            <a:r>
              <a:rPr lang="zh-CN" altLang="en-US" i="1" dirty="0">
                <a:latin typeface="+mn-ea"/>
                <a:ea typeface="+mn-ea"/>
                <a:cs typeface="Times New Roman" panose="02020603050405020304" pitchFamily="18" charset="0"/>
              </a:rPr>
              <a:t>沪深 </a:t>
            </a:r>
            <a:r>
              <a:rPr lang="en-US" altLang="zh-CN" i="1" dirty="0">
                <a:latin typeface="+mn-ea"/>
                <a:ea typeface="+mn-ea"/>
                <a:cs typeface="Times New Roman" panose="02020603050405020304" pitchFamily="18" charset="0"/>
              </a:rPr>
              <a:t>300</a:t>
            </a:r>
            <a:r>
              <a:rPr lang="en-US" altLang="zh-CN" i="1" dirty="0">
                <a:latin typeface="Times New Roman" panose="02020603050405020304" pitchFamily="18" charset="0"/>
                <a:ea typeface="+mn-ea"/>
                <a:cs typeface="Times New Roman" panose="02020603050405020304" pitchFamily="18" charset="0"/>
              </a:rPr>
              <a:t>” in Chinese, </a:t>
            </a:r>
            <a:r>
              <a:rPr lang="en-US" i="1" dirty="0">
                <a:solidFill>
                  <a:srgbClr val="474747"/>
                </a:solidFill>
                <a:effectLst/>
                <a:latin typeface="Times New Roman" panose="02020603050405020304" pitchFamily="18" charset="0"/>
                <a:cs typeface="Times New Roman" panose="02020603050405020304" pitchFamily="18" charset="0"/>
              </a:rPr>
              <a:t>is a capitalization-weighted stock market index designed to replicate the </a:t>
            </a:r>
            <a:endParaRPr lang="en-US" i="1" dirty="0">
              <a:solidFill>
                <a:srgbClr val="474747"/>
              </a:solidFill>
              <a:effectLst/>
              <a:latin typeface="Times New Roman" panose="02020603050405020304" pitchFamily="18" charset="0"/>
              <a:cs typeface="Times New Roman" panose="02020603050405020304" pitchFamily="18" charset="0"/>
            </a:endParaRPr>
          </a:p>
          <a:p>
            <a:r>
              <a:rPr lang="en-US" i="1" dirty="0">
                <a:solidFill>
                  <a:srgbClr val="474747"/>
                </a:solidFill>
                <a:effectLst/>
                <a:latin typeface="Times New Roman" panose="02020603050405020304" pitchFamily="18" charset="0"/>
                <a:cs typeface="Times New Roman" panose="02020603050405020304" pitchFamily="18" charset="0"/>
              </a:rPr>
              <a:t>performance of the top 300 stocks traded on the Shanghai Stock Exchange and the Shenzhen Stock Exchange</a:t>
            </a:r>
            <a:r>
              <a:rPr lang="en-US" b="0" i="0" dirty="0">
                <a:solidFill>
                  <a:srgbClr val="474747"/>
                </a:solidFill>
                <a:effectLst/>
                <a:latin typeface="Roboto" panose="02000000000000000000" pitchFamily="2" charset="0"/>
              </a:rPr>
              <a:t>.</a:t>
            </a:r>
            <a:endParaRPr lang="en-US" i="1" dirty="0">
              <a:latin typeface="+mn-ea"/>
              <a:ea typeface="+mn-ea"/>
              <a:cs typeface="Times New Roman" panose="02020603050405020304" pitchFamily="18" charset="0"/>
            </a:endParaRPr>
          </a:p>
        </p:txBody>
      </p:sp>
      <p:sp>
        <p:nvSpPr>
          <p:cNvPr id="28" name="TextBox 27"/>
          <p:cNvSpPr txBox="1"/>
          <p:nvPr/>
        </p:nvSpPr>
        <p:spPr>
          <a:xfrm>
            <a:off x="164791" y="4579139"/>
            <a:ext cx="8028160" cy="523220"/>
          </a:xfrm>
          <a:prstGeom prst="rect">
            <a:avLst/>
          </a:prstGeom>
          <a:noFill/>
        </p:spPr>
        <p:txBody>
          <a:bodyPr wrap="none" rtlCol="0">
            <a:spAutoFit/>
          </a:bodyPr>
          <a:lstStyle/>
          <a:p>
            <a:r>
              <a:rPr lang="zh-CN" altLang="en-US" dirty="0"/>
              <a:t>*</a:t>
            </a:r>
            <a:r>
              <a:rPr lang="en-US" altLang="zh-CN" i="1" dirty="0">
                <a:latin typeface="Times New Roman" panose="02020603050405020304" pitchFamily="18" charset="0"/>
                <a:cs typeface="Times New Roman" panose="02020603050405020304" pitchFamily="18" charset="0"/>
              </a:rPr>
              <a:t>Transformation of Target: </a:t>
            </a:r>
            <a:r>
              <a:rPr lang="en-US" i="1" dirty="0">
                <a:latin typeface="Times New Roman" panose="02020603050405020304" pitchFamily="18" charset="0"/>
                <a:cs typeface="Times New Roman" panose="02020603050405020304" pitchFamily="18" charset="0"/>
              </a:rPr>
              <a:t>For example, in the task of predicting the maximum price over the next n days, </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we observe that the target distribution is right-skewed. To address this issue, we apply a log transformation. </a:t>
            </a:r>
            <a:endParaRPr lang="en-US" i="1" dirty="0">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164791" y="159747"/>
            <a:ext cx="7874271" cy="523220"/>
          </a:xfrm>
          <a:prstGeom prst="rect">
            <a:avLst/>
          </a:prstGeom>
          <a:noFill/>
        </p:spPr>
        <p:txBody>
          <a:bodyPr wrap="none" rtlCol="0">
            <a:spAutoFit/>
          </a:bodyPr>
          <a:p>
            <a:r>
              <a:rPr lang="en-US" sz="2800" dirty="0">
                <a:latin typeface="Calisto MT" panose="02040603050505030304" pitchFamily="18" charset="77"/>
                <a:cs typeface="Times New Roman" panose="02020603050405020304" pitchFamily="18" charset="0"/>
              </a:rPr>
              <a:t>Predictive ML Models for Time Series Forecasting</a:t>
            </a:r>
            <a:endParaRPr lang="en-US" sz="2800" dirty="0">
              <a:latin typeface="Calisto MT" panose="02040603050505030304" pitchFamily="18" charset="77"/>
              <a:cs typeface="Times New Roman" panose="02020603050405020304" pitchFamily="18" charset="0"/>
            </a:endParaRPr>
          </a:p>
        </p:txBody>
      </p:sp>
      <p:sp>
        <p:nvSpPr>
          <p:cNvPr id="3" name="TextBox 2"/>
          <p:cNvSpPr txBox="1"/>
          <p:nvPr/>
        </p:nvSpPr>
        <p:spPr>
          <a:xfrm>
            <a:off x="242845" y="682953"/>
            <a:ext cx="3993515" cy="398780"/>
          </a:xfrm>
          <a:prstGeom prst="rect">
            <a:avLst/>
          </a:prstGeom>
          <a:noFill/>
        </p:spPr>
        <p:txBody>
          <a:bodyPr wrap="none" rtlCol="0">
            <a:spAutoFit/>
          </a:bodyPr>
          <a:p>
            <a:r>
              <a:rPr lang="en-US" sz="2000" dirty="0">
                <a:solidFill>
                  <a:schemeClr val="tx2">
                    <a:lumMod val="10000"/>
                  </a:schemeClr>
                </a:solidFill>
                <a:latin typeface="Times New Roman" panose="02020603050405020304" pitchFamily="18" charset="0"/>
                <a:ea typeface="Arial" panose="020B0604020202020204" pitchFamily="34" charset="0"/>
                <a:cs typeface="Times New Roman" panose="02020603050405020304" pitchFamily="18" charset="0"/>
              </a:rPr>
              <a:t>Generative Mo</a:t>
            </a:r>
            <a:r>
              <a:rPr lang="en-US" altLang="zh-CN" sz="2000" dirty="0">
                <a:solidFill>
                  <a:schemeClr val="tx2">
                    <a:lumMod val="10000"/>
                  </a:schemeClr>
                </a:solidFill>
                <a:latin typeface="Times New Roman" panose="02020603050405020304" pitchFamily="18" charset="0"/>
                <a:ea typeface="Arial" panose="020B0604020202020204" pitchFamily="34" charset="0"/>
                <a:cs typeface="Times New Roman" panose="02020603050405020304" pitchFamily="18" charset="0"/>
              </a:rPr>
              <a:t>dels (VAE and GAN)</a:t>
            </a:r>
            <a:r>
              <a:rPr lang="en-US" sz="2000" dirty="0">
                <a:solidFill>
                  <a:schemeClr val="tx2">
                    <a:lumMod val="10000"/>
                  </a:schemeClr>
                </a:solidFill>
                <a:latin typeface="Times New Roman" panose="02020603050405020304" pitchFamily="18" charset="0"/>
                <a:cs typeface="Times New Roman" panose="02020603050405020304" pitchFamily="18" charset="0"/>
              </a:rPr>
              <a:t>:</a:t>
            </a:r>
            <a:endParaRPr lang="en-US" sz="2000" dirty="0">
              <a:solidFill>
                <a:srgbClr val="FF0000"/>
              </a:solidFill>
              <a:latin typeface="Times New Roman" panose="02020603050405020304" pitchFamily="18" charset="0"/>
              <a:cs typeface="Times New Roman" panose="02020603050405020304" pitchFamily="18" charset="0"/>
            </a:endParaRPr>
          </a:p>
        </p:txBody>
      </p:sp>
      <p:pic>
        <p:nvPicPr>
          <p:cNvPr id="4" name="Picture 3" descr="upload_post_object_v2_3807118879"/>
          <p:cNvPicPr>
            <a:picLocks noChangeAspect="1"/>
          </p:cNvPicPr>
          <p:nvPr/>
        </p:nvPicPr>
        <p:blipFill>
          <a:blip r:embed="rId1"/>
          <a:stretch>
            <a:fillRect/>
          </a:stretch>
        </p:blipFill>
        <p:spPr>
          <a:xfrm>
            <a:off x="568443" y="2486904"/>
            <a:ext cx="3667888" cy="2341996"/>
          </a:xfrm>
          <a:prstGeom prst="rect">
            <a:avLst/>
          </a:prstGeom>
        </p:spPr>
      </p:pic>
      <p:sp>
        <p:nvSpPr>
          <p:cNvPr id="10" name="TextBox 9"/>
          <p:cNvSpPr txBox="1"/>
          <p:nvPr/>
        </p:nvSpPr>
        <p:spPr>
          <a:xfrm>
            <a:off x="1856427" y="1131469"/>
            <a:ext cx="665480" cy="368300"/>
          </a:xfrm>
          <a:prstGeom prst="rect">
            <a:avLst/>
          </a:prstGeom>
          <a:noFill/>
        </p:spPr>
        <p:txBody>
          <a:bodyPr wrap="none" rtlCol="0">
            <a:spAutoFit/>
          </a:bodyPr>
          <a:p>
            <a:r>
              <a:rPr lang="en-US" sz="1800" b="1"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VAE</a:t>
            </a:r>
            <a:endParaRPr lang="en-US">
              <a:latin typeface="Times New Roman" panose="02020603050405020304" pitchFamily="18" charset="0"/>
              <a:cs typeface="Times New Roman" panose="02020603050405020304" pitchFamily="18" charset="0"/>
            </a:endParaRPr>
          </a:p>
        </p:txBody>
      </p:sp>
      <p:sp>
        <p:nvSpPr>
          <p:cNvPr id="5" name="TextBox 9"/>
          <p:cNvSpPr txBox="1"/>
          <p:nvPr/>
        </p:nvSpPr>
        <p:spPr>
          <a:xfrm>
            <a:off x="6335650" y="1131498"/>
            <a:ext cx="748030" cy="368300"/>
          </a:xfrm>
          <a:prstGeom prst="rect">
            <a:avLst/>
          </a:prstGeom>
          <a:noFill/>
        </p:spPr>
        <p:txBody>
          <a:bodyPr wrap="none" rtlCol="0">
            <a:spAutoFit/>
          </a:bodyPr>
          <a:p>
            <a:r>
              <a:rPr lang="en-US" sz="1800" b="1" dirty="0">
                <a:solidFill>
                  <a:srgbClr val="000000"/>
                </a:solidFill>
                <a:latin typeface="Times New Roman" panose="02020603050405020304" pitchFamily="18" charset="0"/>
                <a:cs typeface="Times New Roman" panose="02020603050405020304" pitchFamily="18" charset="0"/>
              </a:rPr>
              <a:t> GAN</a:t>
            </a:r>
            <a:endParaRPr lang="en-US">
              <a:latin typeface="Times New Roman" panose="02020603050405020304" pitchFamily="18" charset="0"/>
              <a:cs typeface="Times New Roman" panose="02020603050405020304" pitchFamily="18" charset="0"/>
            </a:endParaRPr>
          </a:p>
        </p:txBody>
      </p:sp>
      <p:pic>
        <p:nvPicPr>
          <p:cNvPr id="6" name="Picture 5" descr="upload_post_object_v2_3909836204"/>
          <p:cNvPicPr>
            <a:picLocks noChangeAspect="1"/>
          </p:cNvPicPr>
          <p:nvPr/>
        </p:nvPicPr>
        <p:blipFill>
          <a:blip r:embed="rId2"/>
          <a:stretch>
            <a:fillRect/>
          </a:stretch>
        </p:blipFill>
        <p:spPr>
          <a:xfrm>
            <a:off x="4885317" y="2486904"/>
            <a:ext cx="3648631" cy="19003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164791" y="159747"/>
            <a:ext cx="7874271" cy="523220"/>
          </a:xfrm>
          <a:prstGeom prst="rect">
            <a:avLst/>
          </a:prstGeom>
          <a:noFill/>
        </p:spPr>
        <p:txBody>
          <a:bodyPr wrap="none" rtlCol="0">
            <a:spAutoFit/>
          </a:bodyPr>
          <a:p>
            <a:r>
              <a:rPr lang="en-US" sz="2800" dirty="0">
                <a:latin typeface="Calisto MT" panose="02040603050505030304" pitchFamily="18" charset="77"/>
                <a:cs typeface="Times New Roman" panose="02020603050405020304" pitchFamily="18" charset="0"/>
              </a:rPr>
              <a:t>Predictive ML Models for Time Series Forecasting</a:t>
            </a:r>
            <a:endParaRPr lang="en-US" sz="2800" dirty="0">
              <a:latin typeface="Calisto MT" panose="02040603050505030304" pitchFamily="18" charset="77"/>
              <a:cs typeface="Times New Roman" panose="02020603050405020304" pitchFamily="18" charset="0"/>
            </a:endParaRPr>
          </a:p>
        </p:txBody>
      </p:sp>
      <p:sp>
        <p:nvSpPr>
          <p:cNvPr id="3" name="TextBox 2"/>
          <p:cNvSpPr txBox="1"/>
          <p:nvPr/>
        </p:nvSpPr>
        <p:spPr>
          <a:xfrm>
            <a:off x="242845" y="682953"/>
            <a:ext cx="2976880" cy="398780"/>
          </a:xfrm>
          <a:prstGeom prst="rect">
            <a:avLst/>
          </a:prstGeom>
          <a:noFill/>
        </p:spPr>
        <p:txBody>
          <a:bodyPr wrap="none" rtlCol="0">
            <a:spAutoFit/>
          </a:bodyPr>
          <a:p>
            <a:r>
              <a:rPr lang="en-US" sz="2000" dirty="0">
                <a:solidFill>
                  <a:schemeClr val="tx2">
                    <a:lumMod val="10000"/>
                  </a:schemeClr>
                </a:solidFill>
                <a:latin typeface="Times New Roman" panose="02020603050405020304" pitchFamily="18" charset="0"/>
                <a:ea typeface="Arial" panose="020B0604020202020204" pitchFamily="34" charset="0"/>
                <a:cs typeface="Times New Roman" panose="02020603050405020304" pitchFamily="18" charset="0"/>
              </a:rPr>
              <a:t>T</a:t>
            </a:r>
            <a:r>
              <a:rPr lang="en-US" altLang="zh-CN" sz="2000" dirty="0">
                <a:solidFill>
                  <a:schemeClr val="tx2">
                    <a:lumMod val="10000"/>
                  </a:schemeClr>
                </a:solidFill>
                <a:latin typeface="Times New Roman" panose="02020603050405020304" pitchFamily="18" charset="0"/>
                <a:ea typeface="Arial" panose="020B0604020202020204" pitchFamily="34" charset="0"/>
                <a:cs typeface="Times New Roman" panose="02020603050405020304" pitchFamily="18" charset="0"/>
              </a:rPr>
              <a:t>ransformer and XGBoost</a:t>
            </a:r>
            <a:r>
              <a:rPr lang="en-US" sz="2000" dirty="0">
                <a:solidFill>
                  <a:schemeClr val="tx2">
                    <a:lumMod val="10000"/>
                  </a:schemeClr>
                </a:solidFill>
                <a:latin typeface="Times New Roman" panose="02020603050405020304" pitchFamily="18" charset="0"/>
                <a:cs typeface="Times New Roman" panose="02020603050405020304" pitchFamily="18" charset="0"/>
              </a:rPr>
              <a:t>:</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856427" y="1131469"/>
            <a:ext cx="1452880" cy="368300"/>
          </a:xfrm>
          <a:prstGeom prst="rect">
            <a:avLst/>
          </a:prstGeom>
          <a:noFill/>
        </p:spPr>
        <p:txBody>
          <a:bodyPr wrap="none" rtlCol="0">
            <a:spAutoFit/>
          </a:bodyPr>
          <a:p>
            <a:pPr algn="ctr"/>
            <a:r>
              <a:rPr lang="en-US" sz="1800" b="1"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T</a:t>
            </a:r>
            <a:r>
              <a:rPr lang="en-US" altLang="zh-CN" sz="1800" b="1"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ransformer</a:t>
            </a:r>
            <a:endParaRPr lang="en-US">
              <a:latin typeface="Times New Roman" panose="02020603050405020304" pitchFamily="18" charset="0"/>
              <a:cs typeface="Times New Roman" panose="02020603050405020304" pitchFamily="18" charset="0"/>
            </a:endParaRPr>
          </a:p>
        </p:txBody>
      </p:sp>
      <p:sp>
        <p:nvSpPr>
          <p:cNvPr id="5" name="TextBox 9"/>
          <p:cNvSpPr txBox="1"/>
          <p:nvPr/>
        </p:nvSpPr>
        <p:spPr>
          <a:xfrm>
            <a:off x="6335650" y="1131498"/>
            <a:ext cx="1129030" cy="368300"/>
          </a:xfrm>
          <a:prstGeom prst="rect">
            <a:avLst/>
          </a:prstGeom>
          <a:noFill/>
        </p:spPr>
        <p:txBody>
          <a:bodyPr wrap="none" rtlCol="0">
            <a:spAutoFit/>
          </a:bodyPr>
          <a:p>
            <a:pPr algn="ctr"/>
            <a:r>
              <a:rPr lang="en-US" sz="1800" b="1" dirty="0">
                <a:solidFill>
                  <a:srgbClr val="000000"/>
                </a:solidFill>
                <a:latin typeface="Times New Roman" panose="02020603050405020304" pitchFamily="18" charset="0"/>
                <a:cs typeface="Times New Roman" panose="02020603050405020304" pitchFamily="18" charset="0"/>
              </a:rPr>
              <a:t> </a:t>
            </a:r>
            <a:r>
              <a:rPr lang="en-US" altLang="zh-CN" sz="1800" b="1" dirty="0">
                <a:solidFill>
                  <a:srgbClr val="000000"/>
                </a:solidFill>
                <a:latin typeface="Times New Roman" panose="02020603050405020304" pitchFamily="18" charset="0"/>
                <a:cs typeface="Times New Roman" panose="02020603050405020304" pitchFamily="18" charset="0"/>
              </a:rPr>
              <a:t>XGBoost</a:t>
            </a:r>
            <a:endParaRPr lang="en-US">
              <a:latin typeface="Times New Roman" panose="02020603050405020304" pitchFamily="18" charset="0"/>
              <a:cs typeface="Times New Roman" panose="02020603050405020304" pitchFamily="18" charset="0"/>
            </a:endParaRPr>
          </a:p>
        </p:txBody>
      </p:sp>
      <p:pic>
        <p:nvPicPr>
          <p:cNvPr id="7" name="图片 1" descr="upload_post_object_v2_2361819959"/>
          <p:cNvPicPr>
            <a:picLocks noChangeAspect="1"/>
          </p:cNvPicPr>
          <p:nvPr/>
        </p:nvPicPr>
        <p:blipFill>
          <a:blip r:embed="rId1"/>
          <a:stretch>
            <a:fillRect/>
          </a:stretch>
        </p:blipFill>
        <p:spPr>
          <a:xfrm>
            <a:off x="5244900" y="3209962"/>
            <a:ext cx="3310663" cy="1837615"/>
          </a:xfrm>
          <a:prstGeom prst="rect">
            <a:avLst/>
          </a:prstGeom>
        </p:spPr>
      </p:pic>
      <p:pic>
        <p:nvPicPr>
          <p:cNvPr id="8" name="图片 1" descr="upload_post_object_v2_628522069"/>
          <p:cNvPicPr>
            <a:picLocks noChangeAspect="1"/>
          </p:cNvPicPr>
          <p:nvPr/>
        </p:nvPicPr>
        <p:blipFill>
          <a:blip r:embed="rId2"/>
          <a:stretch>
            <a:fillRect/>
          </a:stretch>
        </p:blipFill>
        <p:spPr>
          <a:xfrm>
            <a:off x="935076" y="3554136"/>
            <a:ext cx="3295630" cy="1149266"/>
          </a:xfrm>
          <a:prstGeom prst="rect">
            <a:avLst/>
          </a:prstGeom>
        </p:spPr>
      </p:pic>
      <mc:AlternateContent xmlns:mc="http://schemas.openxmlformats.org/markup-compatibility/2006">
        <mc:Choice xmlns:a14="http://schemas.microsoft.com/office/drawing/2010/main" Requires="a14">
          <p:sp>
            <p:nvSpPr>
              <p:cNvPr id="12" name="Text Box 11"/>
              <p:cNvSpPr txBox="1"/>
              <p:nvPr userDrawn="1"/>
            </p:nvSpPr>
            <p:spPr>
              <a:xfrm>
                <a:off x="722313" y="1886299"/>
                <a:ext cx="4150678" cy="506063"/>
              </a:xfrm>
              <a:prstGeom prst="rect">
                <a:avLst/>
              </a:prstGeom>
            </p:spPr>
            <p:txBody>
              <a:bodyPr wrap="square" rtlCol="0">
                <a:noAutofit/>
              </a:bodyPr>
              <a:p>
                <a:pPr algn="l"/>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𝜙</m:t>
                          </m:r>
                        </m:e>
                        <m:sub>
                          <m:r>
                            <a:rPr lang="en-US" altLang="zh-CN" i="1">
                              <a:latin typeface="Cambria Math" panose="02040503050406030204" pitchFamily="18" charset="0"/>
                              <a:cs typeface="Cambria Math" panose="02040503050406030204" pitchFamily="18" charset="0"/>
                            </a:rPr>
                            <m:t>𝑚</m:t>
                          </m:r>
                        </m:sub>
                      </m:sSub>
                      <m:r>
                        <a:rPr lang="en-US" altLang="zh-CN" i="1">
                          <a:latin typeface="Cambria Math" panose="02040503050406030204" pitchFamily="18" charset="0"/>
                          <a:cs typeface="Cambria Math" panose="02040503050406030204" pitchFamily="18" charset="0"/>
                        </a:rPr>
                        <m:t> = </m:t>
                      </m:r>
                      <m:r>
                        <a:rPr lang="en-US" altLang="zh-CN" i="1">
                          <a:latin typeface="Cambria Math" panose="02040503050406030204" pitchFamily="18" charset="0"/>
                          <a:cs typeface="Cambria Math" panose="02040503050406030204" pitchFamily="18" charset="0"/>
                        </a:rPr>
                        <m:t>𝑎𝑟𝑔</m:t>
                      </m:r>
                      <m:func>
                        <m:funcPr>
                          <m:ctrlPr>
                            <a:rPr lang="en-US" altLang="zh-CN" i="1">
                              <a:latin typeface="Cambria Math" panose="02040503050406030204" pitchFamily="18" charset="0"/>
                              <a:cs typeface="Cambria Math" panose="02040503050406030204" pitchFamily="18" charset="0"/>
                            </a:rPr>
                          </m:ctrlPr>
                        </m:funcPr>
                        <m:fName>
                          <m:limLow>
                            <m:limLowPr>
                              <m:ctrlPr>
                                <a:rPr lang="en-US" altLang="zh-CN" i="1">
                                  <a:latin typeface="Cambria Math" panose="02040503050406030204" pitchFamily="18" charset="0"/>
                                  <a:cs typeface="Cambria Math" panose="02040503050406030204" pitchFamily="18" charset="0"/>
                                </a:rPr>
                              </m:ctrlPr>
                            </m:limLowPr>
                            <m:e>
                              <m:r>
                                <a:rPr lang="en-US" altLang="zh-CN" i="1">
                                  <a:latin typeface="Cambria Math" panose="02040503050406030204" pitchFamily="18" charset="0"/>
                                  <a:cs typeface="Cambria Math" panose="02040503050406030204" pitchFamily="18" charset="0"/>
                                </a:rPr>
                                <m:t> </m:t>
                              </m:r>
                              <m:r>
                                <a:rPr lang="en-US" altLang="zh-CN" i="1">
                                  <a:latin typeface="Cambria Math" panose="02040503050406030204" pitchFamily="18" charset="0"/>
                                  <a:cs typeface="Cambria Math" panose="02040503050406030204" pitchFamily="18" charset="0"/>
                                </a:rPr>
                                <m:t>𝑚𝑖𝑛</m:t>
                              </m:r>
                            </m:e>
                            <m:lim>
                              <m:r>
                                <a:rPr lang="en-US" altLang="zh-CN" i="1">
                                  <a:latin typeface="Cambria Math" panose="02040503050406030204" pitchFamily="18" charset="0"/>
                                  <a:cs typeface="Cambria Math" panose="02040503050406030204" pitchFamily="18" charset="0"/>
                                </a:rPr>
                                <m:t>𝜙</m:t>
                              </m:r>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𝛷</m:t>
                              </m:r>
                            </m:lim>
                          </m:limLow>
                        </m:fName>
                        <m:e>
                          <m:nary>
                            <m:naryPr>
                              <m:chr m:val="∑"/>
                              <m:limLoc m:val="undOvr"/>
                              <m:subHide m:val="on"/>
                              <m:supHide m:val="on"/>
                              <m:ctrlPr>
                                <a:rPr lang="en-US" altLang="zh-CN" i="1">
                                  <a:latin typeface="Cambria Math" panose="02040503050406030204" pitchFamily="18" charset="0"/>
                                  <a:cs typeface="Cambria Math" panose="02040503050406030204" pitchFamily="18" charset="0"/>
                                </a:rPr>
                              </m:ctrlPr>
                            </m:naryPr>
                            <m:sub/>
                            <m:sup/>
                            <m:e>
                              <m:r>
                                <a:rPr lang="en-US" altLang="zh-CN" i="1">
                                  <a:latin typeface="Cambria Math" panose="02040503050406030204" pitchFamily="18" charset="0"/>
                                  <a:cs typeface="Cambria Math" panose="02040503050406030204" pitchFamily="18" charset="0"/>
                                </a:rPr>
                                <m:t>𝑙</m:t>
                              </m:r>
                              <m:r>
                                <a:rPr lang="en-US" altLang="zh-CN" i="1">
                                  <a:latin typeface="Cambria Math" panose="02040503050406030204" pitchFamily="18" charset="0"/>
                                  <a:cs typeface="Cambria Math" panose="02040503050406030204" pitchFamily="18" charset="0"/>
                                </a:rPr>
                                <m:t>(</m:t>
                              </m:r>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𝑦</m:t>
                                  </m:r>
                                </m:e>
                                <m:sub>
                                  <m:r>
                                    <a:rPr lang="en-US" altLang="zh-CN" i="1">
                                      <a:latin typeface="Cambria Math" panose="02040503050406030204" pitchFamily="18" charset="0"/>
                                      <a:cs typeface="Cambria Math" panose="02040503050406030204" pitchFamily="18" charset="0"/>
                                    </a:rPr>
                                    <m:t>𝑡</m:t>
                                  </m:r>
                                  <m:r>
                                    <a:rPr lang="en-US" altLang="zh-CN" i="1">
                                      <a:latin typeface="Cambria Math" panose="02040503050406030204" pitchFamily="18" charset="0"/>
                                      <a:cs typeface="Cambria Math" panose="02040503050406030204" pitchFamily="18" charset="0"/>
                                    </a:rPr>
                                    <m:t> </m:t>
                                  </m:r>
                                </m:sub>
                              </m:sSub>
                            </m:e>
                          </m:nary>
                        </m:e>
                      </m:func>
                      <m:r>
                        <a:rPr lang="en-US" altLang="zh-CN" i="1">
                          <a:latin typeface="Cambria Math" panose="02040503050406030204" pitchFamily="18" charset="0"/>
                          <a:cs typeface="Cambria Math" panose="02040503050406030204" pitchFamily="18" charset="0"/>
                        </a:rPr>
                        <m:t>, </m:t>
                      </m:r>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𝑓</m:t>
                          </m:r>
                        </m:e>
                        <m:sub>
                          <m:r>
                            <a:rPr lang="en-US" altLang="zh-CN" i="1">
                              <a:latin typeface="Cambria Math" panose="02040503050406030204" pitchFamily="18" charset="0"/>
                              <a:cs typeface="Cambria Math" panose="02040503050406030204" pitchFamily="18" charset="0"/>
                            </a:rPr>
                            <m:t>𝑚−</m:t>
                          </m:r>
                          <m:r>
                            <a:rPr lang="en-US" altLang="zh-CN" i="1">
                              <a:latin typeface="Cambria Math" panose="02040503050406030204" pitchFamily="18" charset="0"/>
                              <a:cs typeface="Cambria Math" panose="02040503050406030204" pitchFamily="18" charset="0"/>
                            </a:rPr>
                            <m:t>1</m:t>
                          </m:r>
                        </m:sub>
                      </m:sSub>
                      <m:r>
                        <a:rPr lang="en-US" altLang="zh-CN" i="1">
                          <a:latin typeface="Cambria Math" panose="02040503050406030204" pitchFamily="18" charset="0"/>
                          <a:cs typeface="Cambria Math" panose="02040503050406030204" pitchFamily="18" charset="0"/>
                        </a:rPr>
                        <m:t>(</m:t>
                      </m:r>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𝑋</m:t>
                          </m:r>
                        </m:e>
                        <m:sub>
                          <m:r>
                            <a:rPr lang="en-US" altLang="zh-CN" i="1">
                              <a:latin typeface="Cambria Math" panose="02040503050406030204" pitchFamily="18" charset="0"/>
                              <a:cs typeface="Cambria Math" panose="02040503050406030204" pitchFamily="18" charset="0"/>
                            </a:rPr>
                            <m:t>𝑡</m:t>
                          </m:r>
                        </m:sub>
                      </m:sSub>
                      <m:r>
                        <a:rPr lang="en-US" altLang="zh-CN" i="1">
                          <a:latin typeface="Cambria Math" panose="02040503050406030204" pitchFamily="18" charset="0"/>
                          <a:cs typeface="Cambria Math" panose="02040503050406030204" pitchFamily="18" charset="0"/>
                        </a:rPr>
                        <m:t>) + </m:t>
                      </m:r>
                      <m:r>
                        <a:rPr lang="en-US" altLang="zh-CN" i="1">
                          <a:latin typeface="Cambria Math" panose="02040503050406030204" pitchFamily="18" charset="0"/>
                          <a:cs typeface="Cambria Math" panose="02040503050406030204" pitchFamily="18" charset="0"/>
                        </a:rPr>
                        <m:t>𝜙</m:t>
                      </m:r>
                      <m:r>
                        <a:rPr lang="en-US" altLang="zh-CN" i="1">
                          <a:latin typeface="Cambria Math" panose="02040503050406030204" pitchFamily="18" charset="0"/>
                          <a:cs typeface="Cambria Math" panose="02040503050406030204" pitchFamily="18" charset="0"/>
                        </a:rPr>
                        <m:t>(</m:t>
                      </m:r>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𝑋</m:t>
                          </m:r>
                        </m:e>
                        <m:sub>
                          <m:r>
                            <a:rPr lang="en-US" altLang="zh-CN" i="1">
                              <a:latin typeface="Cambria Math" panose="02040503050406030204" pitchFamily="18" charset="0"/>
                              <a:cs typeface="Cambria Math" panose="02040503050406030204" pitchFamily="18" charset="0"/>
                            </a:rPr>
                            <m:t>𝑡</m:t>
                          </m:r>
                        </m:sub>
                      </m:sSub>
                      <m:r>
                        <a:rPr lang="en-US" altLang="zh-CN" i="1">
                          <a:latin typeface="Cambria Math" panose="02040503050406030204" pitchFamily="18" charset="0"/>
                          <a:cs typeface="Cambria Math" panose="02040503050406030204" pitchFamily="18" charset="0"/>
                        </a:rPr>
                        <m:t>)) + </m:t>
                      </m:r>
                      <m:r>
                        <a:rPr lang="en-US" altLang="zh-CN" i="1">
                          <a:latin typeface="Cambria Math" panose="02040503050406030204" pitchFamily="18" charset="0"/>
                          <a:cs typeface="Cambria Math" panose="02040503050406030204" pitchFamily="18" charset="0"/>
                        </a:rPr>
                        <m:t>𝛺</m:t>
                      </m:r>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𝜙</m:t>
                      </m:r>
                      <m:r>
                        <a:rPr lang="en-US" altLang="zh-CN" i="1">
                          <a:latin typeface="Cambria Math" panose="02040503050406030204" pitchFamily="18" charset="0"/>
                          <a:cs typeface="Cambria Math" panose="02040503050406030204" pitchFamily="18" charset="0"/>
                        </a:rPr>
                        <m:t>).</m:t>
                      </m:r>
                    </m:oMath>
                  </m:oMathPara>
                </a14:m>
                <a:endParaRPr lang="en-US" altLang="zh-CN"/>
              </a:p>
            </p:txBody>
          </p:sp>
        </mc:Choice>
        <mc:Fallback>
          <p:sp>
            <p:nvSpPr>
              <p:cNvPr id="12" name="Text Box 11"/>
              <p:cNvSpPr txBox="1">
                <a:spLocks noRot="1" noChangeAspect="1" noMove="1" noResize="1" noEditPoints="1" noAdjustHandles="1" noChangeArrowheads="1" noChangeShapeType="1" noTextEdit="1"/>
              </p:cNvSpPr>
              <p:nvPr userDrawn="1"/>
            </p:nvSpPr>
            <p:spPr>
              <a:xfrm>
                <a:off x="722313" y="1886299"/>
                <a:ext cx="4150678" cy="506063"/>
              </a:xfrm>
              <a:prstGeom prst="rect">
                <a:avLst/>
              </a:prstGeom>
              <a:blipFill rotWithShape="1">
                <a:blip r:embed="rId3"/>
                <a:stretch>
                  <a:fillRect l="-8" t="-69" b="-21018"/>
                </a:stretch>
              </a:blipFill>
            </p:spPr>
            <p:txBody>
              <a:bodyPr/>
              <a:lstStyle/>
              <a:p>
                <a:r>
                  <a:rPr lang="zh-CN" altLang="en-US">
                    <a:noFill/>
                  </a:rPr>
                  <a:t> </a:t>
                </a:r>
              </a:p>
            </p:txBody>
          </p:sp>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7874271"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Predictive ML Models for Time Series Forecasting</a:t>
            </a:r>
            <a:endParaRPr lang="en-US" sz="2800" dirty="0">
              <a:latin typeface="Calisto MT" panose="02040603050505030304" pitchFamily="18" charset="77"/>
              <a:cs typeface="Times New Roman" panose="02020603050405020304" pitchFamily="18" charset="0"/>
            </a:endParaRPr>
          </a:p>
        </p:txBody>
      </p:sp>
      <p:sp>
        <p:nvSpPr>
          <p:cNvPr id="2" name="Text Box 1"/>
          <p:cNvSpPr txBox="1"/>
          <p:nvPr userDrawn="1"/>
        </p:nvSpPr>
        <p:spPr>
          <a:xfrm>
            <a:off x="164781" y="1095605"/>
            <a:ext cx="2988310" cy="1168400"/>
          </a:xfrm>
          <a:prstGeom prst="rect">
            <a:avLst/>
          </a:prstGeom>
        </p:spPr>
        <p:txBody>
          <a:bodyPr wrap="none" rtlCol="0">
            <a:spAutoFit/>
          </a:bodyPr>
          <a:p>
            <a:pPr algn="l"/>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wok怎么做到的小姐姐教教？怎么打</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algn="l"/>
            <a:endParaRPr lang="zh-CN" altLang="en-US">
              <a:latin typeface="Arial" panose="020B0604020202020204" pitchFamily="34" charset="0"/>
              <a:ea typeface="Arial" panose="020B0604020202020204" pitchFamily="34" charset="0"/>
              <a:cs typeface="Arial" panose="020B0604020202020204" pitchFamily="34" charset="0"/>
            </a:endParaRPr>
          </a:p>
          <a:p>
            <a:pPr algn="l"/>
            <a:r>
              <a:rPr lang="zh-CN" altLang="en-US">
                <a:latin typeface="Arial" panose="020B0604020202020204" pitchFamily="34" charset="0"/>
                <a:ea typeface="Arial" panose="020B0604020202020204" pitchFamily="34" charset="0"/>
                <a:cs typeface="Arial" panose="020B0604020202020204" pitchFamily="34" charset="0"/>
              </a:rPr>
              <a:t>硬打。我是原始人</a:t>
            </a:r>
            <a:endParaRPr lang="zh-CN" altLang="en-US">
              <a:latin typeface="Arial" panose="020B0604020202020204" pitchFamily="34" charset="0"/>
              <a:ea typeface="Arial" panose="020B0604020202020204" pitchFamily="34" charset="0"/>
              <a:cs typeface="Arial" panose="020B0604020202020204" pitchFamily="34" charset="0"/>
            </a:endParaRPr>
          </a:p>
          <a:p>
            <a:pPr algn="l"/>
            <a:r>
              <a:rPr lang="zh-CN" altLang="en-US">
                <a:latin typeface="Arial" panose="020B0604020202020204" pitchFamily="34" charset="0"/>
                <a:ea typeface="Arial" panose="020B0604020202020204" pitchFamily="34" charset="0"/>
                <a:cs typeface="Arial" panose="020B0604020202020204" pitchFamily="34" charset="0"/>
              </a:rPr>
              <a:t>插入，公事</a:t>
            </a:r>
            <a:endParaRPr lang="zh-CN" altLang="en-US">
              <a:latin typeface="Arial" panose="020B0604020202020204" pitchFamily="34" charset="0"/>
              <a:ea typeface="Arial" panose="020B0604020202020204" pitchFamily="34" charset="0"/>
              <a:cs typeface="Arial" panose="020B0604020202020204" pitchFamily="34" charset="0"/>
            </a:endParaRPr>
          </a:p>
          <a:p>
            <a:pPr algn="l"/>
            <a:r>
              <a:rPr lang="zh-CN" altLang="en-US">
                <a:latin typeface="Arial" panose="020B0604020202020204" pitchFamily="34" charset="0"/>
                <a:ea typeface="Arial" panose="020B0604020202020204" pitchFamily="34" charset="0"/>
                <a:cs typeface="Arial" panose="020B0604020202020204" pitchFamily="34" charset="0"/>
              </a:rPr>
              <a:t>不行也得行。</a:t>
            </a:r>
            <a:endParaRPr lang="zh-CN" altLang="en-US">
              <a:latin typeface="Arial" panose="020B0604020202020204" pitchFamily="34" charset="0"/>
              <a:ea typeface="Arial" panose="020B0604020202020204" pitchFamily="34" charset="0"/>
              <a:cs typeface="Arial" panose="020B0604020202020204" pitchFamily="34" charset="0"/>
            </a:endParaRPr>
          </a:p>
        </p:txBody>
      </p:sp>
      <p:pic>
        <p:nvPicPr>
          <p:cNvPr id="3" name="Picture 2" descr="upload_post_object_v2_777741991"/>
          <p:cNvPicPr>
            <a:picLocks noChangeAspect="1"/>
          </p:cNvPicPr>
          <p:nvPr/>
        </p:nvPicPr>
        <p:blipFill>
          <a:blip r:embed="rId1"/>
          <a:stretch>
            <a:fillRect/>
          </a:stretch>
        </p:blipFill>
        <p:spPr>
          <a:xfrm>
            <a:off x="1371583" y="3322124"/>
            <a:ext cx="6400800" cy="1104900"/>
          </a:xfrm>
          <a:prstGeom prst="rect">
            <a:avLst/>
          </a:prstGeom>
        </p:spPr>
      </p:pic>
      <p:pic>
        <p:nvPicPr>
          <p:cNvPr id="4" name="Picture 3" descr="upload_post_object_v2_2782975031"/>
          <p:cNvPicPr>
            <a:picLocks noChangeAspect="1"/>
          </p:cNvPicPr>
          <p:nvPr/>
        </p:nvPicPr>
        <p:blipFill>
          <a:blip r:embed="rId2"/>
          <a:stretch>
            <a:fillRect/>
          </a:stretch>
        </p:blipFill>
        <p:spPr>
          <a:xfrm>
            <a:off x="5356212" y="970865"/>
            <a:ext cx="3296017" cy="18491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7128875"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Why trust matters</a:t>
            </a:r>
            <a:r>
              <a:rPr lang="zh-CN" altLang="en-US" sz="2800" dirty="0">
                <a:latin typeface="Calisto MT" panose="02040603050505030304" pitchFamily="18" charset="77"/>
                <a:cs typeface="Times New Roman" panose="02020603050405020304" pitchFamily="18" charset="0"/>
              </a:rPr>
              <a:t> </a:t>
            </a:r>
            <a:r>
              <a:rPr lang="en-US" altLang="zh-CN" sz="2800" dirty="0">
                <a:latin typeface="Calisto MT" panose="02040603050505030304" pitchFamily="18" charset="77"/>
                <a:cs typeface="Times New Roman" panose="02020603050405020304" pitchFamily="18" charset="0"/>
              </a:rPr>
              <a:t>–</a:t>
            </a:r>
            <a:r>
              <a:rPr lang="zh-CN" altLang="en-US" sz="2800" dirty="0">
                <a:latin typeface="Calisto MT" panose="02040603050505030304" pitchFamily="18" charset="77"/>
                <a:cs typeface="Times New Roman" panose="02020603050405020304" pitchFamily="18" charset="0"/>
              </a:rPr>
              <a:t> </a:t>
            </a:r>
            <a:r>
              <a:rPr lang="en-US" altLang="zh-CN" sz="2800" dirty="0">
                <a:latin typeface="Calisto MT" panose="02040603050505030304" pitchFamily="18" charset="77"/>
                <a:cs typeface="Times New Roman" panose="02020603050405020304" pitchFamily="18" charset="0"/>
              </a:rPr>
              <a:t>A simple ML failure case</a:t>
            </a:r>
            <a:endParaRPr lang="en-US" sz="2800" dirty="0">
              <a:latin typeface="Calisto MT" panose="02040603050505030304" pitchFamily="18" charset="77"/>
              <a:cs typeface="Times New Roman" panose="02020603050405020304" pitchFamily="18" charset="0"/>
            </a:endParaRPr>
          </a:p>
        </p:txBody>
      </p:sp>
      <p:sp>
        <p:nvSpPr>
          <p:cNvPr id="3" name="TextBox 2"/>
          <p:cNvSpPr txBox="1"/>
          <p:nvPr/>
        </p:nvSpPr>
        <p:spPr>
          <a:xfrm>
            <a:off x="234767" y="747871"/>
            <a:ext cx="7802136" cy="707886"/>
          </a:xfrm>
          <a:prstGeom prst="rect">
            <a:avLst/>
          </a:prstGeom>
          <a:noFill/>
        </p:spPr>
        <p:txBody>
          <a:bodyPr wrap="none" rtlCol="0">
            <a:spAutoFit/>
          </a:bodyPr>
          <a:lstStyle/>
          <a:p>
            <a:r>
              <a:rPr lang="en-US" sz="2000" dirty="0">
                <a:solidFill>
                  <a:schemeClr val="tx2">
                    <a:lumMod val="10000"/>
                  </a:schemeClr>
                </a:solidFill>
                <a:latin typeface="Times New Roman" panose="02020603050405020304" pitchFamily="18" charset="0"/>
                <a:cs typeface="Times New Roman" panose="02020603050405020304" pitchFamily="18" charset="0"/>
              </a:rPr>
              <a:t>Use </a:t>
            </a:r>
            <a:r>
              <a:rPr lang="en-US" sz="2000" dirty="0">
                <a:solidFill>
                  <a:srgbClr val="FF0000"/>
                </a:solidFill>
                <a:latin typeface="Times New Roman" panose="02020603050405020304" pitchFamily="18" charset="0"/>
                <a:cs typeface="Times New Roman" panose="02020603050405020304" pitchFamily="18" charset="0"/>
              </a:rPr>
              <a:t>One-Max Search</a:t>
            </a:r>
            <a:r>
              <a:rPr lang="en-US" sz="2000" dirty="0">
                <a:solidFill>
                  <a:schemeClr val="tx2">
                    <a:lumMod val="10000"/>
                  </a:schemeClr>
                </a:solidFill>
                <a:latin typeface="Times New Roman" panose="02020603050405020304" pitchFamily="18" charset="0"/>
                <a:cs typeface="Times New Roman" panose="02020603050405020304" pitchFamily="18" charset="0"/>
              </a:rPr>
              <a:t> with </a:t>
            </a:r>
            <a:r>
              <a:rPr lang="en-US" sz="2000" dirty="0">
                <a:solidFill>
                  <a:srgbClr val="FF0000"/>
                </a:solidFill>
                <a:latin typeface="Times New Roman" panose="02020603050405020304" pitchFamily="18" charset="0"/>
                <a:cs typeface="Times New Roman" panose="02020603050405020304" pitchFamily="18" charset="0"/>
              </a:rPr>
              <a:t>maximum price prediction</a:t>
            </a:r>
            <a:r>
              <a:rPr lang="en-US" sz="2000" dirty="0">
                <a:solidFill>
                  <a:schemeClr val="tx2">
                    <a:lumMod val="10000"/>
                  </a:schemeClr>
                </a:solidFill>
                <a:latin typeface="Times New Roman" panose="02020603050405020304" pitchFamily="18" charset="0"/>
                <a:cs typeface="Times New Roman" panose="02020603050405020304" pitchFamily="18" charset="0"/>
              </a:rPr>
              <a:t> over future 10 days </a:t>
            </a:r>
            <a:endParaRPr lang="en-US" sz="2000" dirty="0">
              <a:solidFill>
                <a:schemeClr val="tx2">
                  <a:lumMod val="10000"/>
                </a:schemeClr>
              </a:solidFill>
              <a:latin typeface="Times New Roman" panose="02020603050405020304" pitchFamily="18" charset="0"/>
              <a:cs typeface="Times New Roman" panose="02020603050405020304" pitchFamily="18" charset="0"/>
            </a:endParaRPr>
          </a:p>
          <a:p>
            <a:r>
              <a:rPr lang="en-US" sz="2000" dirty="0">
                <a:solidFill>
                  <a:schemeClr val="tx2">
                    <a:lumMod val="10000"/>
                  </a:schemeClr>
                </a:solidFill>
                <a:latin typeface="Times New Roman" panose="02020603050405020304" pitchFamily="18" charset="0"/>
                <a:cs typeface="Times New Roman" panose="02020603050405020304" pitchFamily="18" charset="0"/>
              </a:rPr>
              <a:t>as a illustrative example:</a:t>
            </a:r>
            <a:endParaRPr lang="en-US" sz="2000" dirty="0">
              <a:solidFill>
                <a:srgbClr val="FF0000"/>
              </a:solidFill>
              <a:latin typeface="Times New Roman" panose="02020603050405020304" pitchFamily="18" charset="0"/>
              <a:cs typeface="Times New Roman" panose="02020603050405020304" pitchFamily="18" charset="0"/>
            </a:endParaRPr>
          </a:p>
        </p:txBody>
      </p:sp>
      <p:cxnSp>
        <p:nvCxnSpPr>
          <p:cNvPr id="4" name="Straight Arrow Connector 3"/>
          <p:cNvCxnSpPr/>
          <p:nvPr/>
        </p:nvCxnSpPr>
        <p:spPr>
          <a:xfrm>
            <a:off x="527788" y="2636203"/>
            <a:ext cx="8067473" cy="0"/>
          </a:xfrm>
          <a:prstGeom prst="straightConnector1">
            <a:avLst/>
          </a:prstGeom>
          <a:ln>
            <a:solidFill>
              <a:schemeClr val="tx2">
                <a:lumMod val="10000"/>
              </a:schemeClr>
            </a:solidFill>
            <a:tailEnd type="triangle"/>
          </a:ln>
        </p:spPr>
        <p:style>
          <a:lnRef idx="1">
            <a:schemeClr val="dk1"/>
          </a:lnRef>
          <a:fillRef idx="0">
            <a:schemeClr val="dk1"/>
          </a:fillRef>
          <a:effectRef idx="0">
            <a:schemeClr val="dk1"/>
          </a:effectRef>
          <a:fontRef idx="minor">
            <a:schemeClr val="tx1"/>
          </a:fontRef>
        </p:style>
      </p:cxnSp>
      <p:sp>
        <p:nvSpPr>
          <p:cNvPr id="5" name="TextBox 4"/>
          <p:cNvSpPr txBox="1"/>
          <p:nvPr/>
        </p:nvSpPr>
        <p:spPr>
          <a:xfrm>
            <a:off x="261144" y="2250604"/>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0</a:t>
            </a:r>
            <a:endParaRPr lang="en-US" dirty="0">
              <a:latin typeface="Times New Roman" panose="02020603050405020304" pitchFamily="18" charset="0"/>
              <a:cs typeface="Times New Roman" panose="02020603050405020304" pitchFamily="18" charset="0"/>
            </a:endParaRPr>
          </a:p>
        </p:txBody>
      </p:sp>
      <p:sp>
        <p:nvSpPr>
          <p:cNvPr id="6" name="Rectangle 5"/>
          <p:cNvSpPr/>
          <p:nvPr/>
        </p:nvSpPr>
        <p:spPr>
          <a:xfrm>
            <a:off x="527788" y="2553727"/>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033998" y="2556970"/>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29030" y="2553727"/>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930272" y="2553727"/>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332756" y="2541175"/>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631514" y="2541175"/>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731308" y="2553727"/>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956600" y="2253151"/>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1</a:t>
            </a:r>
            <a:endParaRPr lang="en-US"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1669416" y="2258503"/>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2</a:t>
            </a:r>
            <a:endParaRPr lang="en-US"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2364870" y="2258503"/>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3</a:t>
            </a:r>
            <a:endParaRPr lang="en-US"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3060324" y="2258502"/>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4</a:t>
            </a:r>
            <a:endParaRPr lang="en-US"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3755778" y="2258502"/>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5</a:t>
            </a:r>
            <a:endParaRPr lang="en-US"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434149" y="2233398"/>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6</a:t>
            </a:r>
            <a:endParaRPr lang="en-US" dirty="0">
              <a:latin typeface="Times New Roman" panose="02020603050405020304" pitchFamily="18" charset="0"/>
              <a:cs typeface="Times New Roman" panose="02020603050405020304" pitchFamily="18" charset="0"/>
            </a:endParaRPr>
          </a:p>
        </p:txBody>
      </p:sp>
      <p:sp>
        <p:nvSpPr>
          <p:cNvPr id="20" name="Rectangle 19"/>
          <p:cNvSpPr/>
          <p:nvPr/>
        </p:nvSpPr>
        <p:spPr>
          <a:xfrm>
            <a:off x="5436482" y="2561346"/>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137514" y="2561346"/>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169838" y="2233398"/>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7</a:t>
            </a:r>
            <a:endParaRPr lang="en-US"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5817509" y="2235151"/>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8</a:t>
            </a:r>
            <a:endParaRPr lang="en-US"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996674" y="2757030"/>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10.2</a:t>
            </a:r>
            <a:endParaRPr lang="en-US"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1669416" y="2757029"/>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10.9</a:t>
            </a:r>
            <a:endParaRPr lang="en-US"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2363705" y="2753814"/>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11.8</a:t>
            </a:r>
            <a:endParaRPr lang="en-US"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3083328" y="2754885"/>
            <a:ext cx="49885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12.3</a:t>
            </a:r>
            <a:endParaRPr lang="en-US"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3784570" y="2763981"/>
            <a:ext cx="543739" cy="307777"/>
          </a:xfrm>
          <a:prstGeom prst="rect">
            <a:avLst/>
          </a:prstGeom>
          <a:noFill/>
        </p:spPr>
        <p:txBody>
          <a:bodyPr wrap="none" rtlCol="0">
            <a:spAutoFit/>
          </a:bodyPr>
          <a:lstStyle/>
          <a:p>
            <a:r>
              <a:rPr lang="en-US" dirty="0">
                <a:solidFill>
                  <a:schemeClr val="tx2">
                    <a:lumMod val="10000"/>
                  </a:schemeClr>
                </a:solidFill>
                <a:highlight>
                  <a:srgbClr val="FFFF00"/>
                </a:highlight>
                <a:latin typeface="Times New Roman" panose="02020603050405020304" pitchFamily="18" charset="0"/>
                <a:cs typeface="Times New Roman" panose="02020603050405020304" pitchFamily="18" charset="0"/>
              </a:rPr>
              <a:t>12.9 </a:t>
            </a:r>
            <a:endParaRPr lang="en-US" dirty="0">
              <a:solidFill>
                <a:schemeClr val="tx2">
                  <a:lumMod val="10000"/>
                </a:schemeClr>
              </a:solidFill>
              <a:highlight>
                <a:srgbClr val="FFFF00"/>
              </a:highlight>
              <a:latin typeface="Times New Roman" panose="02020603050405020304" pitchFamily="18" charset="0"/>
              <a:cs typeface="Times New Roman" panose="02020603050405020304" pitchFamily="18" charset="0"/>
            </a:endParaRPr>
          </a:p>
        </p:txBody>
      </p:sp>
      <p:sp>
        <p:nvSpPr>
          <p:cNvPr id="30" name="TextBox 29"/>
          <p:cNvSpPr txBox="1"/>
          <p:nvPr/>
        </p:nvSpPr>
        <p:spPr>
          <a:xfrm>
            <a:off x="5198085" y="2750409"/>
            <a:ext cx="498855" cy="307777"/>
          </a:xfrm>
          <a:prstGeom prst="rect">
            <a:avLst/>
          </a:prstGeom>
          <a:noFill/>
        </p:spPr>
        <p:txBody>
          <a:bodyPr wrap="none" rtlCol="0">
            <a:spAutoFit/>
          </a:bodyPr>
          <a:lstStyle/>
          <a:p>
            <a:r>
              <a:rPr lang="en-US" dirty="0">
                <a:solidFill>
                  <a:schemeClr val="tx2">
                    <a:lumMod val="10000"/>
                  </a:schemeClr>
                </a:solidFill>
                <a:latin typeface="Times New Roman" panose="02020603050405020304" pitchFamily="18" charset="0"/>
                <a:cs typeface="Times New Roman" panose="02020603050405020304" pitchFamily="18" charset="0"/>
              </a:rPr>
              <a:t>11.8</a:t>
            </a:r>
            <a:endParaRPr lang="en-US"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8036903" y="2751331"/>
            <a:ext cx="1007007"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Stock Price</a:t>
            </a:r>
            <a:endParaRPr lang="en-US" dirty="0">
              <a:latin typeface="Times New Roman" panose="02020603050405020304" pitchFamily="18" charset="0"/>
              <a:cs typeface="Times New Roman" panose="02020603050405020304" pitchFamily="18" charset="0"/>
            </a:endParaRPr>
          </a:p>
        </p:txBody>
      </p:sp>
      <p:sp>
        <p:nvSpPr>
          <p:cNvPr id="33" name="TextBox 32"/>
          <p:cNvSpPr txBox="1"/>
          <p:nvPr/>
        </p:nvSpPr>
        <p:spPr>
          <a:xfrm>
            <a:off x="-23806" y="3001940"/>
            <a:ext cx="1103187" cy="307777"/>
          </a:xfrm>
          <a:prstGeom prst="rect">
            <a:avLst/>
          </a:prstGeom>
          <a:noFill/>
        </p:spPr>
        <p:txBody>
          <a:bodyPr wrap="none" rtlCol="0">
            <a:spAutoFit/>
          </a:bodyPr>
          <a:lstStyle/>
          <a:p>
            <a:r>
              <a:rPr lang="en-US" dirty="0">
                <a:solidFill>
                  <a:srgbClr val="0070C0"/>
                </a:solidFill>
                <a:latin typeface="Times New Roman" panose="02020603050405020304" pitchFamily="18" charset="0"/>
                <a:cs typeface="Times New Roman" panose="02020603050405020304" pitchFamily="18" charset="0"/>
              </a:rPr>
              <a:t>Hold 1 stock</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34" name="TextBox 33"/>
          <p:cNvSpPr txBox="1"/>
          <p:nvPr/>
        </p:nvSpPr>
        <p:spPr>
          <a:xfrm>
            <a:off x="999041" y="3259909"/>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p:sp>
        <p:nvSpPr>
          <p:cNvPr id="35" name="TextBox 34"/>
          <p:cNvSpPr txBox="1"/>
          <p:nvPr/>
        </p:nvSpPr>
        <p:spPr>
          <a:xfrm>
            <a:off x="1694709" y="3255568"/>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2386578" y="3247292"/>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1" name="TextBox 40"/>
              <p:cNvSpPr txBox="1"/>
              <p:nvPr/>
            </p:nvSpPr>
            <p:spPr>
              <a:xfrm>
                <a:off x="261144" y="1465217"/>
                <a:ext cx="6846891" cy="646331"/>
              </a:xfrm>
              <a:prstGeom prst="rect">
                <a:avLst/>
              </a:prstGeom>
              <a:noFill/>
            </p:spPr>
            <p:txBody>
              <a:bodyPr wrap="square" rtlCol="0">
                <a:spAutoFit/>
              </a:bodyPr>
              <a:lstStyle/>
              <a:p>
                <a:r>
                  <a:rPr lang="en-US" sz="1800" dirty="0">
                    <a:latin typeface="Times New Roman" panose="02020603050405020304" pitchFamily="18" charset="0"/>
                    <a:cs typeface="Times New Roman" panose="02020603050405020304" pitchFamily="18" charset="0"/>
                  </a:rPr>
                  <a:t>Predicted maximum price over the next 10 days:</a:t>
                </a:r>
                <a:r>
                  <a:rPr lang="zh-CN" altLang="en-US" sz="1800" dirty="0">
                    <a:latin typeface="Times New Roman" panose="02020603050405020304" pitchFamily="18" charset="0"/>
                    <a:cs typeface="Times New Roman" panose="02020603050405020304" pitchFamily="18" charset="0"/>
                  </a:rPr>
                  <a:t> </a:t>
                </a:r>
                <a14:m>
                  <m:oMath xmlns:m="http://schemas.openxmlformats.org/officeDocument/2006/math">
                    <m:r>
                      <a:rPr lang="en-US" altLang="zh-CN" sz="1800" i="1" dirty="0">
                        <a:latin typeface="Cambria Math" panose="02040503050406030204" pitchFamily="18" charset="0"/>
                        <a:cs typeface="Times New Roman" panose="02020603050405020304" pitchFamily="18" charset="0"/>
                      </a:rPr>
                      <m:t>𝑦</m:t>
                    </m:r>
                    <m:r>
                      <a:rPr lang="en-US" altLang="zh-CN" sz="1800" b="0" i="1" dirty="0" smtClean="0">
                        <a:latin typeface="Cambria Math" panose="02040503050406030204" pitchFamily="18" charset="0"/>
                        <a:cs typeface="Times New Roman" panose="02020603050405020304" pitchFamily="18" charset="0"/>
                      </a:rPr>
                      <m:t>=</m:t>
                    </m:r>
                    <m:r>
                      <a:rPr lang="en-US" altLang="zh-CN" sz="1800" b="0" i="1" dirty="0" smtClean="0">
                        <a:latin typeface="Cambria Math" panose="02040503050406030204" pitchFamily="18" charset="0"/>
                        <a:cs typeface="Times New Roman" panose="02020603050405020304" pitchFamily="18" charset="0"/>
                      </a:rPr>
                      <m:t>13</m:t>
                    </m:r>
                    <m:r>
                      <a:rPr lang="en-US" altLang="zh-CN" sz="1800" b="0" i="1" dirty="0" smtClean="0">
                        <a:latin typeface="Cambria Math" panose="02040503050406030204" pitchFamily="18" charset="0"/>
                        <a:cs typeface="Times New Roman" panose="02020603050405020304" pitchFamily="18" charset="0"/>
                      </a:rPr>
                      <m:t>.</m:t>
                    </m:r>
                    <m:r>
                      <a:rPr lang="en-US" altLang="zh-CN" sz="1800" b="0" i="1" dirty="0" smtClean="0">
                        <a:latin typeface="Cambria Math" panose="02040503050406030204" pitchFamily="18" charset="0"/>
                        <a:cs typeface="Times New Roman" panose="02020603050405020304" pitchFamily="18" charset="0"/>
                      </a:rPr>
                      <m:t>0</m:t>
                    </m:r>
                  </m:oMath>
                </a14:m>
                <a:r>
                  <a:rPr lang="en-US" sz="1800" dirty="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Blindly trusting it, we set the threshold at </a:t>
                </a:r>
                <a14:m>
                  <m:oMath xmlns:m="http://schemas.openxmlformats.org/officeDocument/2006/math">
                    <m:r>
                      <m:rPr>
                        <m:sty m:val="p"/>
                      </m:rPr>
                      <a:rPr lang="en-US" sz="1800" b="0" i="0" smtClean="0">
                        <a:solidFill>
                          <a:srgbClr val="FF0000"/>
                        </a:solidFill>
                        <a:latin typeface="Cambria Math" panose="02040503050406030204" pitchFamily="18" charset="0"/>
                        <a:cs typeface="Times New Roman" panose="02020603050405020304" pitchFamily="18" charset="0"/>
                      </a:rPr>
                      <m:t>Φ</m:t>
                    </m:r>
                    <m:r>
                      <a:rPr lang="en-US" sz="1800" b="0" i="1" smtClean="0">
                        <a:solidFill>
                          <a:srgbClr val="FF0000"/>
                        </a:solidFill>
                        <a:latin typeface="Cambria Math" panose="02040503050406030204" pitchFamily="18" charset="0"/>
                        <a:cs typeface="Times New Roman" panose="02020603050405020304" pitchFamily="18" charset="0"/>
                      </a:rPr>
                      <m:t>=</m:t>
                    </m:r>
                    <m:r>
                      <a:rPr lang="en-US" sz="1800" b="0" i="1" smtClean="0">
                        <a:solidFill>
                          <a:srgbClr val="FF0000"/>
                        </a:solidFill>
                        <a:latin typeface="Cambria Math" panose="02040503050406030204" pitchFamily="18" charset="0"/>
                        <a:cs typeface="Times New Roman" panose="02020603050405020304" pitchFamily="18" charset="0"/>
                      </a:rPr>
                      <m:t>13</m:t>
                    </m:r>
                    <m:r>
                      <a:rPr lang="en-US" sz="1800" b="0" i="1" smtClean="0">
                        <a:solidFill>
                          <a:srgbClr val="FF0000"/>
                        </a:solidFill>
                        <a:latin typeface="Cambria Math" panose="02040503050406030204" pitchFamily="18" charset="0"/>
                        <a:cs typeface="Times New Roman" panose="02020603050405020304" pitchFamily="18" charset="0"/>
                      </a:rPr>
                      <m:t>.</m:t>
                    </m:r>
                    <m:r>
                      <a:rPr lang="en-US" sz="1800" b="0" i="1" smtClean="0">
                        <a:solidFill>
                          <a:srgbClr val="FF0000"/>
                        </a:solidFill>
                        <a:latin typeface="Cambria Math" panose="02040503050406030204" pitchFamily="18" charset="0"/>
                        <a:cs typeface="Times New Roman" panose="02020603050405020304" pitchFamily="18" charset="0"/>
                      </a:rPr>
                      <m:t>0</m:t>
                    </m:r>
                  </m:oMath>
                </a14:m>
                <a:r>
                  <a:rPr lang="en-US" sz="1800" b="0" dirty="0">
                    <a:latin typeface="Times New Roman" panose="02020603050405020304" pitchFamily="18" charset="0"/>
                    <a:cs typeface="Times New Roman" panose="02020603050405020304" pitchFamily="18" charset="0"/>
                  </a:rPr>
                  <a:t>.</a:t>
                </a:r>
                <a:endParaRPr lang="en-US" sz="1800" b="0" dirty="0">
                  <a:latin typeface="Times New Roman" panose="02020603050405020304" pitchFamily="18" charset="0"/>
                  <a:cs typeface="Times New Roman" panose="02020603050405020304" pitchFamily="18" charset="0"/>
                </a:endParaRPr>
              </a:p>
            </p:txBody>
          </p:sp>
        </mc:Choice>
        <mc:Fallback>
          <p:sp>
            <p:nvSpPr>
              <p:cNvPr id="41" name="TextBox 40"/>
              <p:cNvSpPr txBox="1">
                <a:spLocks noRot="1" noChangeAspect="1" noMove="1" noResize="1" noEditPoints="1" noAdjustHandles="1" noChangeArrowheads="1" noChangeShapeType="1" noTextEdit="1"/>
              </p:cNvSpPr>
              <p:nvPr/>
            </p:nvSpPr>
            <p:spPr>
              <a:xfrm>
                <a:off x="261144" y="1465217"/>
                <a:ext cx="6846891" cy="646331"/>
              </a:xfrm>
              <a:prstGeom prst="rect">
                <a:avLst/>
              </a:prstGeom>
              <a:blipFill rotWithShape="1">
                <a:blip r:embed="rId1"/>
                <a:stretch>
                  <a:fillRect l="-2" t="-42" r="7" b="-6458"/>
                </a:stretch>
              </a:blipFill>
            </p:spPr>
            <p:txBody>
              <a:bodyPr/>
              <a:lstStyle/>
              <a:p>
                <a:r>
                  <a:rPr lang="zh-CN" altLang="en-US">
                    <a:noFill/>
                  </a:rPr>
                  <a:t> </a:t>
                </a:r>
              </a:p>
            </p:txBody>
          </p:sp>
        </mc:Fallback>
      </mc:AlternateContent>
      <p:sp>
        <p:nvSpPr>
          <p:cNvPr id="42" name="TextBox 41"/>
          <p:cNvSpPr txBox="1"/>
          <p:nvPr/>
        </p:nvSpPr>
        <p:spPr>
          <a:xfrm>
            <a:off x="4481880" y="2753977"/>
            <a:ext cx="498855" cy="307777"/>
          </a:xfrm>
          <a:prstGeom prst="rect">
            <a:avLst/>
          </a:prstGeom>
          <a:noFill/>
        </p:spPr>
        <p:txBody>
          <a:bodyPr wrap="none" rtlCol="0">
            <a:spAutoFit/>
          </a:bodyPr>
          <a:lstStyle/>
          <a:p>
            <a:r>
              <a:rPr lang="en-US" dirty="0">
                <a:solidFill>
                  <a:schemeClr val="tx2">
                    <a:lumMod val="10000"/>
                  </a:schemeClr>
                </a:solidFill>
                <a:latin typeface="Times New Roman" panose="02020603050405020304" pitchFamily="18" charset="0"/>
                <a:cs typeface="Times New Roman" panose="02020603050405020304" pitchFamily="18" charset="0"/>
              </a:rPr>
              <a:t>12.7</a:t>
            </a:r>
            <a:endParaRPr lang="en-US"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43" name="TextBox 42"/>
          <p:cNvSpPr txBox="1"/>
          <p:nvPr/>
        </p:nvSpPr>
        <p:spPr>
          <a:xfrm>
            <a:off x="5888086" y="2744164"/>
            <a:ext cx="498855" cy="307777"/>
          </a:xfrm>
          <a:prstGeom prst="rect">
            <a:avLst/>
          </a:prstGeom>
          <a:noFill/>
        </p:spPr>
        <p:txBody>
          <a:bodyPr wrap="none" rtlCol="0">
            <a:spAutoFit/>
          </a:bodyPr>
          <a:lstStyle/>
          <a:p>
            <a:r>
              <a:rPr lang="en-US" dirty="0">
                <a:solidFill>
                  <a:schemeClr val="tx2">
                    <a:lumMod val="10000"/>
                  </a:schemeClr>
                </a:solidFill>
                <a:latin typeface="Times New Roman" panose="02020603050405020304" pitchFamily="18" charset="0"/>
                <a:cs typeface="Times New Roman" panose="02020603050405020304" pitchFamily="18" charset="0"/>
              </a:rPr>
              <a:t>11.0</a:t>
            </a:r>
            <a:endParaRPr lang="en-US"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44" name="Rectangle 43"/>
          <p:cNvSpPr/>
          <p:nvPr/>
        </p:nvSpPr>
        <p:spPr>
          <a:xfrm>
            <a:off x="6783254" y="2560330"/>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6463249" y="2234135"/>
            <a:ext cx="579005"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9</a:t>
            </a:r>
            <a:endParaRPr lang="en-US" dirty="0">
              <a:latin typeface="Times New Roman" panose="02020603050405020304" pitchFamily="18" charset="0"/>
              <a:cs typeface="Times New Roman" panose="02020603050405020304" pitchFamily="18" charset="0"/>
            </a:endParaRPr>
          </a:p>
        </p:txBody>
      </p:sp>
      <p:sp>
        <p:nvSpPr>
          <p:cNvPr id="46" name="TextBox 45"/>
          <p:cNvSpPr txBox="1"/>
          <p:nvPr/>
        </p:nvSpPr>
        <p:spPr>
          <a:xfrm>
            <a:off x="6533826" y="2743148"/>
            <a:ext cx="498855" cy="307777"/>
          </a:xfrm>
          <a:prstGeom prst="rect">
            <a:avLst/>
          </a:prstGeom>
          <a:noFill/>
        </p:spPr>
        <p:txBody>
          <a:bodyPr wrap="none" rtlCol="0">
            <a:spAutoFit/>
          </a:bodyPr>
          <a:lstStyle/>
          <a:p>
            <a:r>
              <a:rPr lang="en-US" dirty="0">
                <a:solidFill>
                  <a:schemeClr val="tx2">
                    <a:lumMod val="10000"/>
                  </a:schemeClr>
                </a:solidFill>
                <a:latin typeface="Times New Roman" panose="02020603050405020304" pitchFamily="18" charset="0"/>
                <a:cs typeface="Times New Roman" panose="02020603050405020304" pitchFamily="18" charset="0"/>
              </a:rPr>
              <a:t>10.3</a:t>
            </a:r>
            <a:endParaRPr lang="en-US"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47" name="Rectangle 46"/>
          <p:cNvSpPr/>
          <p:nvPr/>
        </p:nvSpPr>
        <p:spPr>
          <a:xfrm>
            <a:off x="7428766" y="2541563"/>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7108761" y="2215368"/>
            <a:ext cx="668773" cy="307777"/>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ay 10</a:t>
            </a:r>
            <a:endParaRPr lang="en-US" dirty="0">
              <a:latin typeface="Times New Roman" panose="02020603050405020304" pitchFamily="18" charset="0"/>
              <a:cs typeface="Times New Roman" panose="02020603050405020304" pitchFamily="18" charset="0"/>
            </a:endParaRPr>
          </a:p>
        </p:txBody>
      </p:sp>
      <p:sp>
        <p:nvSpPr>
          <p:cNvPr id="49" name="TextBox 48"/>
          <p:cNvSpPr txBox="1"/>
          <p:nvPr/>
        </p:nvSpPr>
        <p:spPr>
          <a:xfrm>
            <a:off x="7247082" y="2724381"/>
            <a:ext cx="409086" cy="307777"/>
          </a:xfrm>
          <a:prstGeom prst="rect">
            <a:avLst/>
          </a:prstGeom>
          <a:noFill/>
        </p:spPr>
        <p:txBody>
          <a:bodyPr wrap="none" rtlCol="0">
            <a:spAutoFit/>
          </a:bodyPr>
          <a:lstStyle/>
          <a:p>
            <a:r>
              <a:rPr lang="en-US" dirty="0">
                <a:solidFill>
                  <a:schemeClr val="tx2">
                    <a:lumMod val="10000"/>
                  </a:schemeClr>
                </a:solidFill>
                <a:latin typeface="Times New Roman" panose="02020603050405020304" pitchFamily="18" charset="0"/>
                <a:cs typeface="Times New Roman" panose="02020603050405020304" pitchFamily="18" charset="0"/>
              </a:rPr>
              <a:t>9.7</a:t>
            </a:r>
            <a:endParaRPr lang="en-US"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50" name="TextBox 49"/>
          <p:cNvSpPr txBox="1"/>
          <p:nvPr/>
        </p:nvSpPr>
        <p:spPr>
          <a:xfrm>
            <a:off x="3129836" y="3235480"/>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p:sp>
        <p:nvSpPr>
          <p:cNvPr id="51" name="TextBox 50"/>
          <p:cNvSpPr txBox="1"/>
          <p:nvPr/>
        </p:nvSpPr>
        <p:spPr>
          <a:xfrm>
            <a:off x="3816673" y="3225705"/>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p:sp>
        <p:nvSpPr>
          <p:cNvPr id="52" name="TextBox 51"/>
          <p:cNvSpPr txBox="1"/>
          <p:nvPr/>
        </p:nvSpPr>
        <p:spPr>
          <a:xfrm>
            <a:off x="4507662" y="3235479"/>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p:sp>
        <p:nvSpPr>
          <p:cNvPr id="56" name="TextBox 55"/>
          <p:cNvSpPr txBox="1"/>
          <p:nvPr/>
        </p:nvSpPr>
        <p:spPr>
          <a:xfrm>
            <a:off x="5227495" y="3235479"/>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p:sp>
        <p:nvSpPr>
          <p:cNvPr id="57" name="TextBox 56"/>
          <p:cNvSpPr txBox="1"/>
          <p:nvPr/>
        </p:nvSpPr>
        <p:spPr>
          <a:xfrm>
            <a:off x="5900741" y="3225705"/>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p:sp>
        <p:nvSpPr>
          <p:cNvPr id="58" name="TextBox 57"/>
          <p:cNvSpPr txBox="1"/>
          <p:nvPr/>
        </p:nvSpPr>
        <p:spPr>
          <a:xfrm>
            <a:off x="6582154" y="3218113"/>
            <a:ext cx="588623"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H</a:t>
            </a:r>
            <a:r>
              <a:rPr lang="en-US" dirty="0">
                <a:solidFill>
                  <a:schemeClr val="accent3">
                    <a:lumMod val="65000"/>
                  </a:schemeClr>
                </a:solidFill>
                <a:latin typeface="Times New Roman" panose="02020603050405020304" pitchFamily="18" charset="0"/>
                <a:cs typeface="Times New Roman" panose="02020603050405020304" pitchFamily="18" charset="0"/>
              </a:rPr>
              <a:t>old </a:t>
            </a:r>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9" name="TextBox 58"/>
              <p:cNvSpPr txBox="1"/>
              <p:nvPr/>
            </p:nvSpPr>
            <p:spPr>
              <a:xfrm>
                <a:off x="954607" y="2965249"/>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59" name="TextBox 58"/>
              <p:cNvSpPr txBox="1">
                <a:spLocks noRot="1" noChangeAspect="1" noMove="1" noResize="1" noEditPoints="1" noAdjustHandles="1" noChangeArrowheads="1" noChangeShapeType="1" noTextEdit="1"/>
              </p:cNvSpPr>
              <p:nvPr/>
            </p:nvSpPr>
            <p:spPr>
              <a:xfrm>
                <a:off x="954607" y="2965249"/>
                <a:ext cx="643318" cy="307777"/>
              </a:xfrm>
              <a:prstGeom prst="rect">
                <a:avLst/>
              </a:prstGeom>
              <a:blipFill rotWithShape="1">
                <a:blip r:embed="rId2"/>
                <a:stretch>
                  <a:fillRect l="-31" t="-141" r="41" b="7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0" name="TextBox 59"/>
              <p:cNvSpPr txBox="1"/>
              <p:nvPr/>
            </p:nvSpPr>
            <p:spPr>
              <a:xfrm>
                <a:off x="1643375" y="2973359"/>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60" name="TextBox 59"/>
              <p:cNvSpPr txBox="1">
                <a:spLocks noRot="1" noChangeAspect="1" noMove="1" noResize="1" noEditPoints="1" noAdjustHandles="1" noChangeArrowheads="1" noChangeShapeType="1" noTextEdit="1"/>
              </p:cNvSpPr>
              <p:nvPr/>
            </p:nvSpPr>
            <p:spPr>
              <a:xfrm>
                <a:off x="1643375" y="2973359"/>
                <a:ext cx="643318" cy="307777"/>
              </a:xfrm>
              <a:prstGeom prst="rect">
                <a:avLst/>
              </a:prstGeom>
              <a:blipFill rotWithShape="1">
                <a:blip r:embed="rId2"/>
                <a:stretch>
                  <a:fillRect l="-98" t="-94" r="9" b="3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1" name="TextBox 60"/>
              <p:cNvSpPr txBox="1"/>
              <p:nvPr/>
            </p:nvSpPr>
            <p:spPr>
              <a:xfrm>
                <a:off x="2334682" y="2965248"/>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61" name="TextBox 60"/>
              <p:cNvSpPr txBox="1">
                <a:spLocks noRot="1" noChangeAspect="1" noMove="1" noResize="1" noEditPoints="1" noAdjustHandles="1" noChangeArrowheads="1" noChangeShapeType="1" noTextEdit="1"/>
              </p:cNvSpPr>
              <p:nvPr/>
            </p:nvSpPr>
            <p:spPr>
              <a:xfrm>
                <a:off x="2334682" y="2965248"/>
                <a:ext cx="643318" cy="307777"/>
              </a:xfrm>
              <a:prstGeom prst="rect">
                <a:avLst/>
              </a:prstGeom>
              <a:blipFill rotWithShape="1">
                <a:blip r:embed="rId2"/>
                <a:stretch>
                  <a:fillRect l="-66" t="-141" r="75" b="7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2" name="TextBox 61"/>
              <p:cNvSpPr txBox="1"/>
              <p:nvPr/>
            </p:nvSpPr>
            <p:spPr>
              <a:xfrm>
                <a:off x="3070932" y="2952132"/>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62" name="TextBox 61"/>
              <p:cNvSpPr txBox="1">
                <a:spLocks noRot="1" noChangeAspect="1" noMove="1" noResize="1" noEditPoints="1" noAdjustHandles="1" noChangeArrowheads="1" noChangeShapeType="1" noTextEdit="1"/>
              </p:cNvSpPr>
              <p:nvPr/>
            </p:nvSpPr>
            <p:spPr>
              <a:xfrm>
                <a:off x="3070932" y="2952132"/>
                <a:ext cx="643318" cy="307777"/>
              </a:xfrm>
              <a:prstGeom prst="rect">
                <a:avLst/>
              </a:prstGeom>
              <a:blipFill rotWithShape="1">
                <a:blip r:embed="rId3"/>
                <a:stretch>
                  <a:fillRect l="-11" t="-6" r="21" b="14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3" name="TextBox 62"/>
              <p:cNvSpPr txBox="1"/>
              <p:nvPr/>
            </p:nvSpPr>
            <p:spPr>
              <a:xfrm>
                <a:off x="3758423" y="2952131"/>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63" name="TextBox 62"/>
              <p:cNvSpPr txBox="1">
                <a:spLocks noRot="1" noChangeAspect="1" noMove="1" noResize="1" noEditPoints="1" noAdjustHandles="1" noChangeArrowheads="1" noChangeShapeType="1" noTextEdit="1"/>
              </p:cNvSpPr>
              <p:nvPr/>
            </p:nvSpPr>
            <p:spPr>
              <a:xfrm>
                <a:off x="3758423" y="2952131"/>
                <a:ext cx="643318" cy="307777"/>
              </a:xfrm>
              <a:prstGeom prst="rect">
                <a:avLst/>
              </a:prstGeom>
              <a:blipFill rotWithShape="1">
                <a:blip r:embed="rId3"/>
                <a:stretch>
                  <a:fillRect l="-77" t="-5" r="86" b="14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4" name="TextBox 63"/>
              <p:cNvSpPr txBox="1"/>
              <p:nvPr/>
            </p:nvSpPr>
            <p:spPr>
              <a:xfrm>
                <a:off x="4434389" y="2965247"/>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64" name="TextBox 63"/>
              <p:cNvSpPr txBox="1">
                <a:spLocks noRot="1" noChangeAspect="1" noMove="1" noResize="1" noEditPoints="1" noAdjustHandles="1" noChangeArrowheads="1" noChangeShapeType="1" noTextEdit="1"/>
              </p:cNvSpPr>
              <p:nvPr/>
            </p:nvSpPr>
            <p:spPr>
              <a:xfrm>
                <a:off x="4434389" y="2965247"/>
                <a:ext cx="643318" cy="307777"/>
              </a:xfrm>
              <a:prstGeom prst="rect">
                <a:avLst/>
              </a:prstGeom>
              <a:blipFill rotWithShape="1">
                <a:blip r:embed="rId2"/>
                <a:stretch>
                  <a:fillRect l="-29" t="-140" r="38" b="7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5" name="TextBox 64"/>
              <p:cNvSpPr txBox="1"/>
              <p:nvPr/>
            </p:nvSpPr>
            <p:spPr>
              <a:xfrm>
                <a:off x="5138779" y="2952131"/>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65" name="TextBox 64"/>
              <p:cNvSpPr txBox="1">
                <a:spLocks noRot="1" noChangeAspect="1" noMove="1" noResize="1" noEditPoints="1" noAdjustHandles="1" noChangeArrowheads="1" noChangeShapeType="1" noTextEdit="1"/>
              </p:cNvSpPr>
              <p:nvPr/>
            </p:nvSpPr>
            <p:spPr>
              <a:xfrm>
                <a:off x="5138779" y="2952131"/>
                <a:ext cx="643318" cy="307777"/>
              </a:xfrm>
              <a:prstGeom prst="rect">
                <a:avLst/>
              </a:prstGeom>
              <a:blipFill rotWithShape="1">
                <a:blip r:embed="rId3"/>
                <a:stretch>
                  <a:fillRect l="-56" t="-5" r="66" b="14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6" name="TextBox 65"/>
              <p:cNvSpPr txBox="1"/>
              <p:nvPr/>
            </p:nvSpPr>
            <p:spPr>
              <a:xfrm>
                <a:off x="5842100" y="2947791"/>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66" name="TextBox 65"/>
              <p:cNvSpPr txBox="1">
                <a:spLocks noRot="1" noChangeAspect="1" noMove="1" noResize="1" noEditPoints="1" noAdjustHandles="1" noChangeArrowheads="1" noChangeShapeType="1" noTextEdit="1"/>
              </p:cNvSpPr>
              <p:nvPr/>
            </p:nvSpPr>
            <p:spPr>
              <a:xfrm>
                <a:off x="5842100" y="2947791"/>
                <a:ext cx="643318" cy="307777"/>
              </a:xfrm>
              <a:prstGeom prst="rect">
                <a:avLst/>
              </a:prstGeom>
              <a:blipFill rotWithShape="1">
                <a:blip r:embed="rId3"/>
                <a:stretch>
                  <a:fillRect l="-16" t="-39" r="25" b="18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7" name="TextBox 66"/>
              <p:cNvSpPr txBox="1"/>
              <p:nvPr/>
            </p:nvSpPr>
            <p:spPr>
              <a:xfrm>
                <a:off x="6527459" y="2965247"/>
                <a:ext cx="643318" cy="307777"/>
              </a:xfrm>
              <a:prstGeom prst="rect">
                <a:avLst/>
              </a:prstGeom>
              <a:noFill/>
            </p:spPr>
            <p:txBody>
              <a:bodyPr wrap="none" rtlCol="0">
                <a:spAutoFit/>
              </a:bodyPr>
              <a:lstStyle/>
              <a:p>
                <a:r>
                  <a:rPr lang="en-US" dirty="0">
                    <a:solidFill>
                      <a:schemeClr val="accent3">
                        <a:lumMod val="65000"/>
                      </a:schemeClr>
                    </a:solidFill>
                    <a:latin typeface="Times New Roman" panose="02020603050405020304" pitchFamily="18" charset="0"/>
                    <a:cs typeface="Times New Roman" panose="02020603050405020304" pitchFamily="18" charset="0"/>
                  </a:rPr>
                  <a:t>(</a:t>
                </a:r>
                <a14:m>
                  <m:oMath xmlns:m="http://schemas.openxmlformats.org/officeDocument/2006/math">
                    <m:r>
                      <a:rPr lang="en-US" b="0" i="1" smtClean="0">
                        <a:solidFill>
                          <a:schemeClr val="accent3">
                            <a:lumMod val="65000"/>
                          </a:schemeClr>
                        </a:solidFill>
                        <a:latin typeface="Cambria Math" panose="02040503050406030204" pitchFamily="18" charset="0"/>
                        <a:cs typeface="Times New Roman" panose="02020603050405020304" pitchFamily="18" charset="0"/>
                      </a:rPr>
                      <m:t>&lt;</m:t>
                    </m:r>
                    <m:r>
                      <m:rPr>
                        <m:sty m:val="p"/>
                      </m:rPr>
                      <a:rPr lang="en-US" b="0" i="0" smtClean="0">
                        <a:solidFill>
                          <a:schemeClr val="accent3">
                            <a:lumMod val="65000"/>
                          </a:schemeClr>
                        </a:solidFill>
                        <a:latin typeface="Cambria Math" panose="02040503050406030204" pitchFamily="18" charset="0"/>
                        <a:cs typeface="Times New Roman" panose="02020603050405020304" pitchFamily="18" charset="0"/>
                      </a:rPr>
                      <m:t>Φ</m:t>
                    </m:r>
                    <m:r>
                      <a:rPr lang="en-US" b="0" i="1" smtClean="0">
                        <a:solidFill>
                          <a:schemeClr val="accent3">
                            <a:lumMod val="65000"/>
                          </a:schemeClr>
                        </a:solidFill>
                        <a:latin typeface="Cambria Math" panose="02040503050406030204" pitchFamily="18" charset="0"/>
                        <a:cs typeface="Times New Roman" panose="02020603050405020304" pitchFamily="18" charset="0"/>
                      </a:rPr>
                      <m:t>)</m:t>
                    </m:r>
                  </m:oMath>
                </a14:m>
                <a:endParaRPr lang="en-US" dirty="0">
                  <a:solidFill>
                    <a:schemeClr val="accent3">
                      <a:lumMod val="65000"/>
                    </a:schemeClr>
                  </a:solidFill>
                  <a:latin typeface="Times New Roman" panose="02020603050405020304" pitchFamily="18" charset="0"/>
                  <a:cs typeface="Times New Roman" panose="02020603050405020304" pitchFamily="18" charset="0"/>
                </a:endParaRPr>
              </a:p>
            </p:txBody>
          </p:sp>
        </mc:Choice>
        <mc:Fallback>
          <p:sp>
            <p:nvSpPr>
              <p:cNvPr id="67" name="TextBox 66"/>
              <p:cNvSpPr txBox="1">
                <a:spLocks noRot="1" noChangeAspect="1" noMove="1" noResize="1" noEditPoints="1" noAdjustHandles="1" noChangeArrowheads="1" noChangeShapeType="1" noTextEdit="1"/>
              </p:cNvSpPr>
              <p:nvPr/>
            </p:nvSpPr>
            <p:spPr>
              <a:xfrm>
                <a:off x="6527459" y="2965247"/>
                <a:ext cx="643318" cy="307777"/>
              </a:xfrm>
              <a:prstGeom prst="rect">
                <a:avLst/>
              </a:prstGeom>
              <a:blipFill rotWithShape="1">
                <a:blip r:embed="rId3"/>
                <a:stretch>
                  <a:fillRect l="-46" t="-140" r="55" b="76"/>
                </a:stretch>
              </a:blipFill>
            </p:spPr>
            <p:txBody>
              <a:bodyPr/>
              <a:lstStyle/>
              <a:p>
                <a:r>
                  <a:rPr lang="zh-CN" altLang="en-US">
                    <a:noFill/>
                  </a:rPr>
                  <a:t> </a:t>
                </a:r>
              </a:p>
            </p:txBody>
          </p:sp>
        </mc:Fallback>
      </mc:AlternateContent>
      <p:sp>
        <p:nvSpPr>
          <p:cNvPr id="69" name="TextBox 68"/>
          <p:cNvSpPr txBox="1"/>
          <p:nvPr/>
        </p:nvSpPr>
        <p:spPr>
          <a:xfrm>
            <a:off x="7167091" y="3209730"/>
            <a:ext cx="998991" cy="307777"/>
          </a:xfrm>
          <a:prstGeom prst="rect">
            <a:avLst/>
          </a:prstGeom>
          <a:noFill/>
        </p:spPr>
        <p:txBody>
          <a:bodyPr wrap="none" rtlCol="0">
            <a:spAutoFit/>
          </a:bodyPr>
          <a:lstStyle/>
          <a:p>
            <a:r>
              <a:rPr lang="en-US" i="1" dirty="0">
                <a:solidFill>
                  <a:schemeClr val="tx2">
                    <a:lumMod val="10000"/>
                  </a:schemeClr>
                </a:solidFill>
                <a:latin typeface="Times New Roman" panose="02020603050405020304" pitchFamily="18" charset="0"/>
                <a:cs typeface="Times New Roman" panose="02020603050405020304" pitchFamily="18" charset="0"/>
              </a:rPr>
              <a:t>Forced sell</a:t>
            </a:r>
            <a:endParaRPr lang="en-US" i="1"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71" name="TextBox 70"/>
          <p:cNvSpPr txBox="1"/>
          <p:nvPr/>
        </p:nvSpPr>
        <p:spPr>
          <a:xfrm>
            <a:off x="124529" y="3678010"/>
            <a:ext cx="8994770" cy="646331"/>
          </a:xfrm>
          <a:prstGeom prst="rect">
            <a:avLst/>
          </a:prstGeom>
          <a:noFill/>
        </p:spPr>
        <p:txBody>
          <a:bodyPr wrap="none" rtlCol="0">
            <a:spAutoFit/>
          </a:bodyPr>
          <a:lstStyle/>
          <a:p>
            <a:r>
              <a:rPr lang="en-US" sz="1800" i="1" dirty="0">
                <a:latin typeface="Times New Roman" panose="02020603050405020304" pitchFamily="18" charset="0"/>
                <a:cs typeface="Times New Roman" panose="02020603050405020304" pitchFamily="18" charset="0"/>
              </a:rPr>
              <a:t>Is it a good ML prediction? </a:t>
            </a:r>
            <a:r>
              <a:rPr lang="en-US" sz="1800" i="1" dirty="0">
                <a:solidFill>
                  <a:srgbClr val="00B050"/>
                </a:solidFill>
                <a:latin typeface="Times New Roman" panose="02020603050405020304" pitchFamily="18" charset="0"/>
                <a:cs typeface="Times New Roman" panose="02020603050405020304" pitchFamily="18" charset="0"/>
              </a:rPr>
              <a:t>Yes</a:t>
            </a:r>
            <a:r>
              <a:rPr lang="en-US" sz="1800" i="1" dirty="0">
                <a:latin typeface="Times New Roman" panose="02020603050405020304" pitchFamily="18" charset="0"/>
                <a:cs typeface="Times New Roman" panose="02020603050405020304" pitchFamily="18" charset="0"/>
              </a:rPr>
              <a:t> — Prediction(13.0) </a:t>
            </a:r>
            <a:r>
              <a:rPr lang="en-US" sz="1800" i="1" dirty="0" err="1">
                <a:latin typeface="Times New Roman" panose="02020603050405020304" pitchFamily="18" charset="0"/>
                <a:cs typeface="Times New Roman" panose="02020603050405020304" pitchFamily="18" charset="0"/>
              </a:rPr>
              <a:t>v.s</a:t>
            </a:r>
            <a:r>
              <a:rPr lang="en-US" sz="1800" i="1" dirty="0">
                <a:latin typeface="Times New Roman" panose="02020603050405020304" pitchFamily="18" charset="0"/>
                <a:cs typeface="Times New Roman" panose="02020603050405020304" pitchFamily="18" charset="0"/>
              </a:rPr>
              <a:t>. true maximum (12.9) </a:t>
            </a:r>
            <a:r>
              <a:rPr lang="en-US" sz="1800" i="1" dirty="0">
                <a:solidFill>
                  <a:srgbClr val="00B050"/>
                </a:solidFill>
                <a:latin typeface="Times New Roman" panose="02020603050405020304" pitchFamily="18" charset="0"/>
                <a:cs typeface="Times New Roman" panose="02020603050405020304" pitchFamily="18" charset="0"/>
              </a:rPr>
              <a:t>[Very Close]</a:t>
            </a:r>
            <a:endParaRPr lang="en-US" sz="1800" i="1" dirty="0">
              <a:solidFill>
                <a:srgbClr val="00B050"/>
              </a:solidFill>
              <a:latin typeface="Times New Roman" panose="02020603050405020304" pitchFamily="18" charset="0"/>
              <a:cs typeface="Times New Roman" panose="02020603050405020304" pitchFamily="18" charset="0"/>
            </a:endParaRPr>
          </a:p>
          <a:p>
            <a:r>
              <a:rPr lang="en-US" sz="1800" i="1" dirty="0">
                <a:latin typeface="Times New Roman" panose="02020603050405020304" pitchFamily="18" charset="0"/>
                <a:cs typeface="Times New Roman" panose="02020603050405020304" pitchFamily="18" charset="0"/>
              </a:rPr>
              <a:t>Is it a good online decision? </a:t>
            </a:r>
            <a:r>
              <a:rPr lang="en-US" sz="1800" i="1" dirty="0">
                <a:solidFill>
                  <a:srgbClr val="FF0000"/>
                </a:solidFill>
                <a:latin typeface="Times New Roman" panose="02020603050405020304" pitchFamily="18" charset="0"/>
                <a:cs typeface="Times New Roman" panose="02020603050405020304" pitchFamily="18" charset="0"/>
              </a:rPr>
              <a:t>No</a:t>
            </a:r>
            <a:r>
              <a:rPr lang="en-US" sz="1800" i="1" dirty="0">
                <a:latin typeface="Times New Roman" panose="02020603050405020304" pitchFamily="18" charset="0"/>
                <a:cs typeface="Times New Roman" panose="02020603050405020304" pitchFamily="18" charset="0"/>
              </a:rPr>
              <a:t> — Offline Optimum (12.9) </a:t>
            </a:r>
            <a:r>
              <a:rPr lang="en-US" sz="1800" i="1" dirty="0" err="1">
                <a:latin typeface="Times New Roman" panose="02020603050405020304" pitchFamily="18" charset="0"/>
                <a:cs typeface="Times New Roman" panose="02020603050405020304" pitchFamily="18" charset="0"/>
              </a:rPr>
              <a:t>v.s</a:t>
            </a:r>
            <a:r>
              <a:rPr lang="en-US" sz="1800" i="1" dirty="0">
                <a:latin typeface="Times New Roman" panose="02020603050405020304" pitchFamily="18" charset="0"/>
                <a:cs typeface="Times New Roman" panose="02020603050405020304" pitchFamily="18" charset="0"/>
              </a:rPr>
              <a:t>. Online Outcomes (9.7</a:t>
            </a:r>
            <a:r>
              <a:rPr lang="en-US" sz="1800" i="1" dirty="0">
                <a:solidFill>
                  <a:schemeClr val="tx2">
                    <a:lumMod val="10000"/>
                  </a:schemeClr>
                </a:solidFill>
                <a:latin typeface="Times New Roman" panose="02020603050405020304" pitchFamily="18" charset="0"/>
                <a:cs typeface="Times New Roman" panose="02020603050405020304" pitchFamily="18" charset="0"/>
              </a:rPr>
              <a:t>)</a:t>
            </a:r>
            <a:r>
              <a:rPr lang="en-US" sz="1800" i="1" dirty="0">
                <a:solidFill>
                  <a:srgbClr val="FF0000"/>
                </a:solidFill>
                <a:latin typeface="Times New Roman" panose="02020603050405020304" pitchFamily="18" charset="0"/>
                <a:cs typeface="Times New Roman" panose="02020603050405020304" pitchFamily="18" charset="0"/>
              </a:rPr>
              <a:t>[Lowest]</a:t>
            </a:r>
            <a:endParaRPr lang="en-US" sz="1800" i="1" dirty="0">
              <a:solidFill>
                <a:srgbClr val="FF0000"/>
              </a:solidFill>
              <a:latin typeface="Times New Roman" panose="02020603050405020304" pitchFamily="18" charset="0"/>
              <a:cs typeface="Times New Roman" panose="02020603050405020304" pitchFamily="18" charset="0"/>
            </a:endParaRPr>
          </a:p>
        </p:txBody>
      </p:sp>
      <p:sp>
        <p:nvSpPr>
          <p:cNvPr id="72" name="TextBox 71"/>
          <p:cNvSpPr txBox="1"/>
          <p:nvPr/>
        </p:nvSpPr>
        <p:spPr>
          <a:xfrm>
            <a:off x="124529" y="4512743"/>
            <a:ext cx="8832867" cy="461665"/>
          </a:xfrm>
          <a:prstGeom prst="rect">
            <a:avLst/>
          </a:prstGeom>
          <a:noFill/>
        </p:spPr>
        <p:txBody>
          <a:bodyPr wrap="none" rtlCol="0">
            <a:spAutoFit/>
          </a:bodyPr>
          <a:lstStyle/>
          <a:p>
            <a:r>
              <a:rPr lang="en-US" sz="2400" i="1" dirty="0">
                <a:solidFill>
                  <a:srgbClr val="FF0000"/>
                </a:solidFill>
                <a:latin typeface="Times New Roman" panose="02020603050405020304" pitchFamily="18" charset="0"/>
                <a:cs typeface="Times New Roman" panose="02020603050405020304" pitchFamily="18" charset="0"/>
              </a:rPr>
              <a:t>A good prediction does not necessarily guarantee a good decision</a:t>
            </a:r>
            <a:r>
              <a:rPr lang="zh-CN" altLang="en-US" sz="2400" i="1" dirty="0">
                <a:solidFill>
                  <a:srgbClr val="FF0000"/>
                </a:solidFill>
                <a:latin typeface="Times New Roman" panose="02020603050405020304" pitchFamily="18" charset="0"/>
                <a:cs typeface="Times New Roman" panose="02020603050405020304" pitchFamily="18" charset="0"/>
              </a:rPr>
              <a:t>！</a:t>
            </a:r>
            <a:r>
              <a:rPr lang="en-US" sz="2400" i="1" dirty="0">
                <a:solidFill>
                  <a:srgbClr val="FF0000"/>
                </a:solidFill>
                <a:latin typeface="Times New Roman" panose="02020603050405020304" pitchFamily="18" charset="0"/>
                <a:cs typeface="Times New Roman" panose="02020603050405020304" pitchFamily="18" charset="0"/>
              </a:rPr>
              <a:t> </a:t>
            </a:r>
            <a:endParaRPr lang="en-US" sz="2400" i="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4887877"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Trust-Aware Design &amp; Metrics</a:t>
            </a:r>
            <a:endParaRPr lang="en-US" sz="2800" dirty="0">
              <a:latin typeface="Calisto MT" panose="02040603050505030304" pitchFamily="18" charset="77"/>
              <a:cs typeface="Times New Roman" panose="02020603050405020304" pitchFamily="18" charset="0"/>
            </a:endParaRPr>
          </a:p>
        </p:txBody>
      </p:sp>
      <p:sp>
        <p:nvSpPr>
          <p:cNvPr id="29" name="TextBox 28"/>
          <p:cNvSpPr txBox="1"/>
          <p:nvPr/>
        </p:nvSpPr>
        <p:spPr>
          <a:xfrm>
            <a:off x="164791" y="682967"/>
            <a:ext cx="4572000" cy="369332"/>
          </a:xfrm>
          <a:prstGeom prst="rect">
            <a:avLst/>
          </a:prstGeom>
          <a:noFill/>
        </p:spPr>
        <p:txBody>
          <a:bodyPr wrap="square">
            <a:spAutoFit/>
          </a:bodyPr>
          <a:lstStyle/>
          <a:p>
            <a:r>
              <a:rPr lang="en-US" sz="1800" i="1" dirty="0">
                <a:solidFill>
                  <a:schemeClr val="tx2">
                    <a:lumMod val="10000"/>
                  </a:schemeClr>
                </a:solidFill>
                <a:latin typeface="Times New Roman" panose="02020603050405020304" pitchFamily="18" charset="0"/>
                <a:cs typeface="Times New Roman" panose="02020603050405020304" pitchFamily="18" charset="0"/>
              </a:rPr>
              <a:t>C</a:t>
            </a:r>
            <a:r>
              <a:rPr lang="en-US" sz="1800" i="1" dirty="0">
                <a:solidFill>
                  <a:schemeClr val="tx2">
                    <a:lumMod val="10000"/>
                  </a:schemeClr>
                </a:solidFill>
                <a:latin typeface="Times New Roman" panose="02020603050405020304" pitchFamily="18" charset="0"/>
                <a:cs typeface="Times New Roman" panose="02020603050405020304" pitchFamily="18" charset="0"/>
              </a:rPr>
              <a:t>lassic Metrics*:</a:t>
            </a:r>
            <a:endParaRPr lang="en-US" sz="1800" i="1"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31" name="TextBox 30"/>
          <p:cNvSpPr txBox="1"/>
          <p:nvPr/>
        </p:nvSpPr>
        <p:spPr>
          <a:xfrm>
            <a:off x="164791" y="1052299"/>
            <a:ext cx="7342138" cy="369332"/>
          </a:xfrm>
          <a:prstGeom prst="rect">
            <a:avLst/>
          </a:prstGeom>
          <a:noFill/>
        </p:spPr>
        <p:txBody>
          <a:bodyPr wrap="square">
            <a:spAutoFit/>
          </a:bodyPr>
          <a:lstStyle/>
          <a:p>
            <a:r>
              <a:rPr lang="en-US" sz="1800" dirty="0">
                <a:solidFill>
                  <a:schemeClr val="tx2">
                    <a:lumMod val="10000"/>
                  </a:schemeClr>
                </a:solidFill>
                <a:latin typeface="Times New Roman" panose="02020603050405020304" pitchFamily="18" charset="0"/>
                <a:cs typeface="Times New Roman" panose="02020603050405020304" pitchFamily="18" charset="0"/>
              </a:rPr>
              <a:t>Consistency: The performance when the predictions when 100 % accurate.</a:t>
            </a:r>
            <a:endParaRPr lang="en-US" sz="1800"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37" name="TextBox 36"/>
          <p:cNvSpPr txBox="1"/>
          <p:nvPr/>
        </p:nvSpPr>
        <p:spPr>
          <a:xfrm>
            <a:off x="164791" y="1378626"/>
            <a:ext cx="7342138" cy="369332"/>
          </a:xfrm>
          <a:prstGeom prst="rect">
            <a:avLst/>
          </a:prstGeom>
          <a:noFill/>
        </p:spPr>
        <p:txBody>
          <a:bodyPr wrap="square">
            <a:spAutoFit/>
          </a:bodyPr>
          <a:lstStyle/>
          <a:p>
            <a:r>
              <a:rPr lang="en-US" sz="1800" dirty="0">
                <a:solidFill>
                  <a:schemeClr val="tx2">
                    <a:lumMod val="10000"/>
                  </a:schemeClr>
                </a:solidFill>
                <a:latin typeface="Times New Roman" panose="02020603050405020304" pitchFamily="18" charset="0"/>
                <a:cs typeface="Times New Roman" panose="02020603050405020304" pitchFamily="18" charset="0"/>
              </a:rPr>
              <a:t>Robustness: The worst-case guarantee, regardless of prediction quality</a:t>
            </a:r>
            <a:endParaRPr lang="en-US" sz="1800"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164791" y="2074285"/>
            <a:ext cx="7460125" cy="369332"/>
          </a:xfrm>
          <a:prstGeom prst="rect">
            <a:avLst/>
          </a:prstGeom>
          <a:noFill/>
        </p:spPr>
        <p:txBody>
          <a:bodyPr wrap="square">
            <a:spAutoFit/>
          </a:bodyPr>
          <a:lstStyle/>
          <a:p>
            <a:r>
              <a:rPr lang="en-US" sz="1800" i="1" dirty="0">
                <a:solidFill>
                  <a:schemeClr val="tx2">
                    <a:lumMod val="10000"/>
                  </a:schemeClr>
                </a:solidFill>
                <a:latin typeface="Times New Roman" panose="02020603050405020304" pitchFamily="18" charset="0"/>
                <a:cs typeface="Times New Roman" panose="02020603050405020304" pitchFamily="18" charset="0"/>
              </a:rPr>
              <a:t>In </a:t>
            </a:r>
            <a:r>
              <a:rPr lang="en-US" sz="1800" i="1" dirty="0">
                <a:solidFill>
                  <a:schemeClr val="tx2">
                    <a:lumMod val="10000"/>
                  </a:schemeClr>
                </a:solidFill>
                <a:latin typeface="Times New Roman" panose="02020603050405020304" pitchFamily="18" charset="0"/>
                <a:cs typeface="Times New Roman" panose="02020603050405020304" pitchFamily="18" charset="0"/>
              </a:rPr>
              <a:t>this work, we propose</a:t>
            </a:r>
            <a:r>
              <a:rPr lang="zh-CN" altLang="en-US" sz="1800" i="1" dirty="0">
                <a:solidFill>
                  <a:schemeClr val="tx2">
                    <a:lumMod val="10000"/>
                  </a:schemeClr>
                </a:solidFill>
                <a:latin typeface="Times New Roman" panose="02020603050405020304" pitchFamily="18" charset="0"/>
                <a:cs typeface="Times New Roman" panose="02020603050405020304" pitchFamily="18" charset="0"/>
              </a:rPr>
              <a:t> </a:t>
            </a:r>
            <a:r>
              <a:rPr lang="en-US" altLang="zh-CN" sz="1800" i="1" dirty="0">
                <a:solidFill>
                  <a:schemeClr val="tx2">
                    <a:lumMod val="10000"/>
                  </a:schemeClr>
                </a:solidFill>
                <a:latin typeface="Times New Roman" panose="02020603050405020304" pitchFamily="18" charset="0"/>
                <a:cs typeface="Times New Roman" panose="02020603050405020304" pitchFamily="18" charset="0"/>
              </a:rPr>
              <a:t>a generalization of </a:t>
            </a:r>
            <a:r>
              <a:rPr lang="en-US" sz="1800" i="1" dirty="0">
                <a:solidFill>
                  <a:schemeClr val="tx2">
                    <a:lumMod val="10000"/>
                  </a:schemeClr>
                </a:solidFill>
                <a:latin typeface="Times New Roman" panose="02020603050405020304" pitchFamily="18" charset="0"/>
                <a:cs typeface="Times New Roman" panose="02020603050405020304" pitchFamily="18" charset="0"/>
              </a:rPr>
              <a:t> the canonical notions:</a:t>
            </a:r>
            <a:endParaRPr lang="en-US" sz="1800" i="1" dirty="0">
              <a:solidFill>
                <a:schemeClr val="tx2">
                  <a:lumMod val="10000"/>
                </a:schemeClr>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0" name="TextBox 39"/>
              <p:cNvSpPr txBox="1"/>
              <p:nvPr/>
            </p:nvSpPr>
            <p:spPr>
              <a:xfrm>
                <a:off x="164790" y="3059170"/>
                <a:ext cx="8234415" cy="615553"/>
              </a:xfrm>
              <a:prstGeom prst="rect">
                <a:avLst/>
              </a:prstGeom>
              <a:noFill/>
            </p:spPr>
            <p:txBody>
              <a:bodyPr wrap="square">
                <a:spAutoFit/>
              </a:bodyPr>
              <a:lstStyle/>
              <a:p>
                <a:r>
                  <a:rPr lang="en-US" sz="1800" dirty="0">
                    <a:solidFill>
                      <a:schemeClr val="tx2">
                        <a:lumMod val="10000"/>
                      </a:schemeClr>
                    </a:solidFill>
                    <a:latin typeface="Times New Roman" panose="02020603050405020304" pitchFamily="18" charset="0"/>
                    <a:cs typeface="Times New Roman" panose="02020603050405020304" pitchFamily="18" charset="0"/>
                  </a:rPr>
                  <a:t>2. </a:t>
                </a:r>
                <a14:m>
                  <m:oMath xmlns:m="http://schemas.openxmlformats.org/officeDocument/2006/math">
                    <m:r>
                      <a:rPr lang="en-US" sz="1800" b="0" i="1" smtClean="0">
                        <a:solidFill>
                          <a:schemeClr val="tx2">
                            <a:lumMod val="10000"/>
                          </a:schemeClr>
                        </a:solidFill>
                        <a:latin typeface="Cambria Math" panose="02040503050406030204" pitchFamily="18" charset="0"/>
                        <a:cs typeface="Times New Roman" panose="02020603050405020304" pitchFamily="18" charset="0"/>
                      </a:rPr>
                      <m:t>𝜖</m:t>
                    </m:r>
                    <m:r>
                      <a:rPr lang="en-US" sz="1800" b="0" i="1" smtClean="0">
                        <a:solidFill>
                          <a:schemeClr val="tx2">
                            <a:lumMod val="10000"/>
                          </a:schemeClr>
                        </a:solidFill>
                        <a:latin typeface="Cambria Math" panose="02040503050406030204" pitchFamily="18" charset="0"/>
                        <a:cs typeface="Times New Roman" panose="02020603050405020304" pitchFamily="18" charset="0"/>
                      </a:rPr>
                      <m:t>−</m:t>
                    </m:r>
                  </m:oMath>
                </a14:m>
                <a:r>
                  <a:rPr lang="en-US" sz="1800" dirty="0">
                    <a:solidFill>
                      <a:schemeClr val="tx2">
                        <a:lumMod val="10000"/>
                      </a:schemeClr>
                    </a:solidFill>
                    <a:latin typeface="Times New Roman" panose="02020603050405020304" pitchFamily="18" charset="0"/>
                    <a:cs typeface="Times New Roman" panose="02020603050405020304" pitchFamily="18" charset="0"/>
                  </a:rPr>
                  <a:t>consistency &amp; Prediction-specific </a:t>
                </a:r>
                <a14:m>
                  <m:oMath xmlns:m="http://schemas.openxmlformats.org/officeDocument/2006/math">
                    <m:r>
                      <a:rPr lang="en-US" sz="1800" i="1">
                        <a:solidFill>
                          <a:schemeClr val="tx2">
                            <a:lumMod val="10000"/>
                          </a:schemeClr>
                        </a:solidFill>
                        <a:latin typeface="Cambria Math" panose="02040503050406030204" pitchFamily="18" charset="0"/>
                        <a:cs typeface="Times New Roman" panose="02020603050405020304" pitchFamily="18" charset="0"/>
                      </a:rPr>
                      <m:t>𝜖</m:t>
                    </m:r>
                    <m:r>
                      <a:rPr lang="en-US" sz="1800" i="1">
                        <a:solidFill>
                          <a:schemeClr val="tx2">
                            <a:lumMod val="10000"/>
                          </a:schemeClr>
                        </a:solidFill>
                        <a:latin typeface="Cambria Math" panose="02040503050406030204" pitchFamily="18" charset="0"/>
                        <a:cs typeface="Times New Roman" panose="02020603050405020304" pitchFamily="18" charset="0"/>
                      </a:rPr>
                      <m:t>−</m:t>
                    </m:r>
                  </m:oMath>
                </a14:m>
                <a:r>
                  <a:rPr lang="en-US" sz="1800" dirty="0">
                    <a:solidFill>
                      <a:schemeClr val="tx2">
                        <a:lumMod val="10000"/>
                      </a:schemeClr>
                    </a:solidFill>
                    <a:latin typeface="Times New Roman" panose="02020603050405020304" pitchFamily="18" charset="0"/>
                    <a:cs typeface="Times New Roman" panose="02020603050405020304" pitchFamily="18" charset="0"/>
                  </a:rPr>
                  <a:t>consistency</a:t>
                </a:r>
                <a:r>
                  <a:rPr lang="en-US" sz="1800" dirty="0">
                    <a:solidFill>
                      <a:schemeClr val="tx2">
                        <a:lumMod val="10000"/>
                      </a:schemeClr>
                    </a:solidFill>
                    <a:latin typeface="Times New Roman" panose="02020603050405020304" pitchFamily="18" charset="0"/>
                    <a:cs typeface="Times New Roman" panose="02020603050405020304" pitchFamily="18" charset="0"/>
                  </a:rPr>
                  <a:t>:</a:t>
                </a:r>
                <a:endParaRPr lang="en-US" sz="1800" dirty="0">
                  <a:solidFill>
                    <a:schemeClr val="tx2">
                      <a:lumMod val="10000"/>
                    </a:schemeClr>
                  </a:solidFill>
                  <a:latin typeface="Times New Roman" panose="02020603050405020304" pitchFamily="18" charset="0"/>
                  <a:cs typeface="Times New Roman" panose="02020603050405020304" pitchFamily="18" charset="0"/>
                </a:endParaRPr>
              </a:p>
              <a:p>
                <a:r>
                  <a:rPr lang="en-US" sz="1600" i="1" dirty="0">
                    <a:solidFill>
                      <a:schemeClr val="accent3">
                        <a:lumMod val="50000"/>
                      </a:schemeClr>
                    </a:solidFill>
                    <a:latin typeface="Times New Roman" panose="02020603050405020304" pitchFamily="18" charset="0"/>
                    <a:cs typeface="Times New Roman" panose="02020603050405020304" pitchFamily="18" charset="0"/>
                  </a:rPr>
                  <a:t>      </a:t>
                </a:r>
                <a:r>
                  <a:rPr lang="en-US" sz="1600" i="1" dirty="0">
                    <a:solidFill>
                      <a:schemeClr val="accent3">
                        <a:lumMod val="50000"/>
                      </a:schemeClr>
                    </a:solidFill>
                    <a:latin typeface="Times New Roman" panose="02020603050405020304" pitchFamily="18" charset="0"/>
                    <a:cs typeface="Times New Roman" panose="02020603050405020304" pitchFamily="18" charset="0"/>
                  </a:rPr>
                  <a:t>Relaxed versions of consistency metrics, allowing controlled tolerance for prediction errors. </a:t>
                </a:r>
                <a:endParaRPr lang="en-US" sz="1600" i="1" dirty="0">
                  <a:solidFill>
                    <a:schemeClr val="accent3">
                      <a:lumMod val="50000"/>
                    </a:schemeClr>
                  </a:solidFill>
                  <a:latin typeface="Times New Roman" panose="02020603050405020304" pitchFamily="18" charset="0"/>
                  <a:cs typeface="Times New Roman" panose="02020603050405020304" pitchFamily="18" charset="0"/>
                </a:endParaRPr>
              </a:p>
            </p:txBody>
          </p:sp>
        </mc:Choice>
        <mc:Fallback>
          <p:sp>
            <p:nvSpPr>
              <p:cNvPr id="40" name="TextBox 39"/>
              <p:cNvSpPr txBox="1">
                <a:spLocks noRot="1" noChangeAspect="1" noMove="1" noResize="1" noEditPoints="1" noAdjustHandles="1" noChangeArrowheads="1" noChangeShapeType="1" noTextEdit="1"/>
              </p:cNvSpPr>
              <p:nvPr/>
            </p:nvSpPr>
            <p:spPr>
              <a:xfrm>
                <a:off x="164790" y="3059170"/>
                <a:ext cx="8234415" cy="615553"/>
              </a:xfrm>
              <a:prstGeom prst="rect">
                <a:avLst/>
              </a:prstGeom>
              <a:blipFill rotWithShape="1">
                <a:blip r:embed="rId1"/>
                <a:stretch>
                  <a:fillRect l="-4" t="-61" r="1" b="100"/>
                </a:stretch>
              </a:blipFill>
            </p:spPr>
            <p:txBody>
              <a:bodyPr/>
              <a:lstStyle/>
              <a:p>
                <a:r>
                  <a:rPr lang="zh-CN" altLang="en-US">
                    <a:noFill/>
                  </a:rPr>
                  <a:t> </a:t>
                </a:r>
              </a:p>
            </p:txBody>
          </p:sp>
        </mc:Fallback>
      </mc:AlternateContent>
      <p:sp>
        <p:nvSpPr>
          <p:cNvPr id="54" name="TextBox 53"/>
          <p:cNvSpPr txBox="1"/>
          <p:nvPr/>
        </p:nvSpPr>
        <p:spPr>
          <a:xfrm>
            <a:off x="164790" y="2443617"/>
            <a:ext cx="8234415" cy="615553"/>
          </a:xfrm>
          <a:prstGeom prst="rect">
            <a:avLst/>
          </a:prstGeom>
          <a:noFill/>
        </p:spPr>
        <p:txBody>
          <a:bodyPr wrap="square">
            <a:spAutoFit/>
          </a:bodyPr>
          <a:lstStyle/>
          <a:p>
            <a:r>
              <a:rPr lang="en-US" sz="1800" dirty="0">
                <a:solidFill>
                  <a:schemeClr val="tx2">
                    <a:lumMod val="10000"/>
                  </a:schemeClr>
                </a:solidFill>
                <a:latin typeface="Times New Roman" panose="02020603050405020304" pitchFamily="18" charset="0"/>
                <a:cs typeface="Times New Roman" panose="02020603050405020304" pitchFamily="18" charset="0"/>
              </a:rPr>
              <a:t>1.  Prediction-specific consistency &amp; Robustness:</a:t>
            </a:r>
            <a:endParaRPr lang="en-US" altLang="zh-CN" sz="1800" dirty="0">
              <a:solidFill>
                <a:schemeClr val="tx2">
                  <a:lumMod val="10000"/>
                </a:schemeClr>
              </a:solidFill>
              <a:latin typeface="Times New Roman" panose="02020603050405020304" pitchFamily="18" charset="0"/>
              <a:cs typeface="Times New Roman" panose="02020603050405020304" pitchFamily="18" charset="0"/>
            </a:endParaRPr>
          </a:p>
          <a:p>
            <a:r>
              <a:rPr lang="en-US" sz="1600" i="1" dirty="0">
                <a:solidFill>
                  <a:schemeClr val="accent3">
                    <a:lumMod val="50000"/>
                  </a:schemeClr>
                </a:solidFill>
                <a:latin typeface="Times New Roman" panose="02020603050405020304" pitchFamily="18" charset="0"/>
                <a:cs typeface="Times New Roman" panose="02020603050405020304" pitchFamily="18" charset="0"/>
              </a:rPr>
              <a:t>      </a:t>
            </a:r>
            <a:r>
              <a:rPr lang="en-US" sz="1600" i="1" dirty="0">
                <a:solidFill>
                  <a:schemeClr val="accent3">
                    <a:lumMod val="50000"/>
                  </a:schemeClr>
                </a:solidFill>
                <a:latin typeface="Times New Roman" panose="02020603050405020304" pitchFamily="18" charset="0"/>
                <a:cs typeface="Times New Roman" panose="02020603050405020304" pitchFamily="18" charset="0"/>
              </a:rPr>
              <a:t>Metrics that evaluate consistency and robustness relative to the given prediction.</a:t>
            </a:r>
            <a:endParaRPr lang="en-US" sz="1600" i="1"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55" name="TextBox 54"/>
          <p:cNvSpPr txBox="1"/>
          <p:nvPr/>
        </p:nvSpPr>
        <p:spPr>
          <a:xfrm>
            <a:off x="172163" y="4152756"/>
            <a:ext cx="6620723"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*Originated in (</a:t>
            </a:r>
            <a:r>
              <a:rPr lang="en-US" i="1" dirty="0" err="1">
                <a:latin typeface="Times New Roman" panose="02020603050405020304" pitchFamily="18" charset="0"/>
                <a:cs typeface="Times New Roman" panose="02020603050405020304" pitchFamily="18" charset="0"/>
              </a:rPr>
              <a:t>Lykouris</a:t>
            </a:r>
            <a:r>
              <a:rPr lang="en-US" i="1" dirty="0">
                <a:latin typeface="Times New Roman" panose="02020603050405020304" pitchFamily="18" charset="0"/>
                <a:cs typeface="Times New Roman" panose="02020603050405020304" pitchFamily="18" charset="0"/>
              </a:rPr>
              <a:t> et al., 2018 ICML &amp; 2021 JACM; Kumar et al., 2018 </a:t>
            </a:r>
            <a:r>
              <a:rPr lang="en-US" i="1" dirty="0" err="1">
                <a:latin typeface="Times New Roman" panose="02020603050405020304" pitchFamily="18" charset="0"/>
                <a:cs typeface="Times New Roman" panose="02020603050405020304" pitchFamily="18" charset="0"/>
              </a:rPr>
              <a:t>Neurips</a:t>
            </a:r>
            <a:r>
              <a:rPr lang="en-US" i="1" dirty="0">
                <a:latin typeface="Times New Roman" panose="02020603050405020304" pitchFamily="18" charset="0"/>
                <a:cs typeface="Times New Roman" panose="02020603050405020304" pitchFamily="18" charset="0"/>
              </a:rPr>
              <a:t>). </a:t>
            </a:r>
            <a:endParaRPr lang="en-US" i="1" dirty="0">
              <a:latin typeface="Times New Roman" panose="02020603050405020304" pitchFamily="18" charset="0"/>
              <a:cs typeface="Times New Roman" panose="02020603050405020304" pitchFamily="18" charset="0"/>
            </a:endParaRPr>
          </a:p>
        </p:txBody>
      </p:sp>
      <p:sp>
        <p:nvSpPr>
          <p:cNvPr id="68" name="TextBox 67"/>
          <p:cNvSpPr txBox="1"/>
          <p:nvPr/>
        </p:nvSpPr>
        <p:spPr>
          <a:xfrm>
            <a:off x="172163" y="4460533"/>
            <a:ext cx="8347587" cy="523220"/>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*Here, we only present a high-level idea, the formal  mathematical definitions are detailed in our report.</a:t>
            </a:r>
            <a:endParaRPr lang="en-US" i="1" dirty="0">
              <a:latin typeface="Times New Roman" panose="02020603050405020304" pitchFamily="18" charset="0"/>
              <a:cs typeface="Times New Roman" panose="02020603050405020304" pitchFamily="18"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6050054"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Trust-Aware Design: One-Max Search</a:t>
            </a:r>
            <a:endParaRPr lang="en-US" sz="2800" dirty="0">
              <a:latin typeface="Calisto MT" panose="02040603050505030304" pitchFamily="18" charset="77"/>
              <a:cs typeface="Times New Roman" panose="02020603050405020304" pitchFamily="18" charset="0"/>
            </a:endParaRPr>
          </a:p>
        </p:txBody>
      </p:sp>
      <p:sp>
        <p:nvSpPr>
          <p:cNvPr id="2" name="TextBox 1"/>
          <p:cNvSpPr txBox="1"/>
          <p:nvPr/>
        </p:nvSpPr>
        <p:spPr>
          <a:xfrm>
            <a:off x="164790" y="847684"/>
            <a:ext cx="7895203" cy="338554"/>
          </a:xfrm>
          <a:prstGeom prst="rect">
            <a:avLst/>
          </a:prstGeom>
          <a:noFill/>
        </p:spPr>
        <p:txBody>
          <a:bodyPr wrap="square">
            <a:spAutoFit/>
          </a:bodyPr>
          <a:lstStyle/>
          <a:p>
            <a:r>
              <a:rPr lang="en-US" sz="1600" dirty="0">
                <a:solidFill>
                  <a:schemeClr val="tx2">
                    <a:lumMod val="10000"/>
                  </a:schemeClr>
                </a:solidFill>
                <a:latin typeface="Times New Roman" panose="02020603050405020304" pitchFamily="18" charset="0"/>
                <a:cs typeface="Times New Roman" panose="02020603050405020304" pitchFamily="18" charset="0"/>
              </a:rPr>
              <a:t>In One-Max Search, we consider </a:t>
            </a:r>
            <a:r>
              <a:rPr lang="en-US" sz="1600" dirty="0">
                <a:solidFill>
                  <a:srgbClr val="FF0000"/>
                </a:solidFill>
                <a:latin typeface="Times New Roman" panose="02020603050405020304" pitchFamily="18" charset="0"/>
                <a:cs typeface="Times New Roman" panose="02020603050405020304" pitchFamily="18" charset="0"/>
              </a:rPr>
              <a:t>maximum price prediction over the next n days</a:t>
            </a:r>
            <a:r>
              <a:rPr lang="en-US" sz="1600" dirty="0">
                <a:solidFill>
                  <a:schemeClr val="tx2">
                    <a:lumMod val="10000"/>
                  </a:schemeClr>
                </a:solidFill>
                <a:latin typeface="Times New Roman" panose="02020603050405020304" pitchFamily="18" charset="0"/>
                <a:cs typeface="Times New Roman" panose="02020603050405020304" pitchFamily="18" charset="0"/>
              </a:rPr>
              <a:t>.</a:t>
            </a:r>
            <a:endParaRPr lang="en-US" sz="1600" dirty="0">
              <a:solidFill>
                <a:schemeClr val="tx2">
                  <a:lumMod val="10000"/>
                </a:schemeClr>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TextBox 2"/>
              <p:cNvSpPr txBox="1"/>
              <p:nvPr/>
            </p:nvSpPr>
            <p:spPr>
              <a:xfrm>
                <a:off x="164788" y="1152625"/>
                <a:ext cx="8359779" cy="469744"/>
              </a:xfrm>
              <a:prstGeom prst="rect">
                <a:avLst/>
              </a:prstGeom>
              <a:noFill/>
            </p:spPr>
            <p:txBody>
              <a:bodyPr wrap="square">
                <a:spAutoFit/>
              </a:bodyPr>
              <a:lstStyle/>
              <a:p>
                <a:r>
                  <a:rPr lang="en-US" sz="1600" dirty="0">
                    <a:solidFill>
                      <a:schemeClr val="tx2">
                        <a:lumMod val="10000"/>
                      </a:schemeClr>
                    </a:solidFill>
                    <a:latin typeface="Times New Roman" panose="02020603050405020304" pitchFamily="18" charset="0"/>
                    <a:cs typeface="Times New Roman" panose="02020603050405020304" pitchFamily="18" charset="0"/>
                  </a:rPr>
                  <a:t>Given the time horizon </a:t>
                </a:r>
                <a14:m>
                  <m:oMath xmlns:m="http://schemas.openxmlformats.org/officeDocument/2006/math">
                    <m:r>
                      <a:rPr lang="en-US" sz="1600" b="0" i="1" smtClean="0">
                        <a:solidFill>
                          <a:schemeClr val="tx2">
                            <a:lumMod val="10000"/>
                          </a:schemeClr>
                        </a:solidFill>
                        <a:latin typeface="Cambria Math" panose="02040503050406030204" pitchFamily="18" charset="0"/>
                        <a:cs typeface="Times New Roman" panose="02020603050405020304" pitchFamily="18" charset="0"/>
                      </a:rPr>
                      <m:t>𝑇</m:t>
                    </m:r>
                    <m:r>
                      <a:rPr lang="en-US" sz="1600" b="0" i="1" smtClean="0">
                        <a:solidFill>
                          <a:schemeClr val="tx2">
                            <a:lumMod val="10000"/>
                          </a:schemeClr>
                        </a:solidFill>
                        <a:latin typeface="Cambria Math" panose="02040503050406030204" pitchFamily="18" charset="0"/>
                        <a:cs typeface="Times New Roman" panose="02020603050405020304" pitchFamily="18" charset="0"/>
                      </a:rPr>
                      <m:t>&gt;</m:t>
                    </m:r>
                    <m:r>
                      <a:rPr lang="en-US" sz="1600" b="0" i="1" smtClean="0">
                        <a:solidFill>
                          <a:schemeClr val="tx2">
                            <a:lumMod val="10000"/>
                          </a:schemeClr>
                        </a:solidFill>
                        <a:latin typeface="Cambria Math" panose="02040503050406030204" pitchFamily="18" charset="0"/>
                        <a:cs typeface="Times New Roman" panose="02020603050405020304" pitchFamily="18" charset="0"/>
                      </a:rPr>
                      <m:t>0</m:t>
                    </m:r>
                  </m:oMath>
                </a14:m>
                <a:r>
                  <a:rPr lang="en-US" sz="1600" dirty="0">
                    <a:solidFill>
                      <a:schemeClr val="tx2">
                        <a:lumMod val="10000"/>
                      </a:schemeClr>
                    </a:solidFill>
                    <a:latin typeface="Times New Roman" panose="02020603050405020304" pitchFamily="18" charset="0"/>
                    <a:cs typeface="Times New Roman" panose="02020603050405020304" pitchFamily="18" charset="0"/>
                  </a:rPr>
                  <a:t>, we assume that the stock price </a:t>
                </a:r>
                <a14:m>
                  <m:oMath xmlns:m="http://schemas.openxmlformats.org/officeDocument/2006/math">
                    <m:sSub>
                      <m:sSubPr>
                        <m:ctrlPr>
                          <a:rPr lang="en-US" sz="1600" b="0" i="1" smtClean="0">
                            <a:solidFill>
                              <a:schemeClr val="tx2">
                                <a:lumMod val="10000"/>
                              </a:schemeClr>
                            </a:solidFill>
                            <a:latin typeface="Cambria Math" panose="02040503050406030204" pitchFamily="18" charset="0"/>
                            <a:cs typeface="Times New Roman" panose="02020603050405020304" pitchFamily="18" charset="0"/>
                          </a:rPr>
                        </m:ctrlPr>
                      </m:sSubPr>
                      <m:e>
                        <m:r>
                          <a:rPr lang="en-US" sz="1600" b="0" i="1" smtClean="0">
                            <a:solidFill>
                              <a:schemeClr val="tx2">
                                <a:lumMod val="10000"/>
                              </a:schemeClr>
                            </a:solidFill>
                            <a:latin typeface="Cambria Math" panose="02040503050406030204" pitchFamily="18" charset="0"/>
                            <a:cs typeface="Times New Roman" panose="02020603050405020304" pitchFamily="18" charset="0"/>
                          </a:rPr>
                          <m:t>𝑣</m:t>
                        </m:r>
                      </m:e>
                      <m:sub>
                        <m:r>
                          <a:rPr lang="en-US" sz="1600" b="0" i="1" smtClean="0">
                            <a:solidFill>
                              <a:schemeClr val="tx2">
                                <a:lumMod val="10000"/>
                              </a:schemeClr>
                            </a:solidFill>
                            <a:latin typeface="Cambria Math" panose="02040503050406030204" pitchFamily="18" charset="0"/>
                            <a:cs typeface="Times New Roman" panose="02020603050405020304" pitchFamily="18" charset="0"/>
                          </a:rPr>
                          <m:t>𝑡</m:t>
                        </m:r>
                      </m:sub>
                    </m:sSub>
                    <m:r>
                      <a:rPr lang="en-US" sz="1600" b="0" i="1" smtClean="0">
                        <a:solidFill>
                          <a:schemeClr val="tx2">
                            <a:lumMod val="10000"/>
                          </a:schemeClr>
                        </a:solidFill>
                        <a:latin typeface="Cambria Math" panose="02040503050406030204" pitchFamily="18" charset="0"/>
                        <a:cs typeface="Times New Roman" panose="02020603050405020304" pitchFamily="18" charset="0"/>
                      </a:rPr>
                      <m:t>∈</m:t>
                    </m:r>
                    <m:d>
                      <m:dPr>
                        <m:begChr m:val="["/>
                        <m:endChr m:val="]"/>
                        <m:ctrlPr>
                          <a:rPr lang="en-US" sz="1600" b="0" i="1" smtClean="0">
                            <a:solidFill>
                              <a:schemeClr val="tx2">
                                <a:lumMod val="10000"/>
                              </a:schemeClr>
                            </a:solidFill>
                            <a:latin typeface="Cambria Math" panose="02040503050406030204" pitchFamily="18" charset="0"/>
                            <a:cs typeface="Times New Roman" panose="02020603050405020304" pitchFamily="18" charset="0"/>
                          </a:rPr>
                        </m:ctrlPr>
                      </m:dPr>
                      <m:e>
                        <m:r>
                          <a:rPr lang="en-US" sz="1600" b="0" i="1" smtClean="0">
                            <a:solidFill>
                              <a:schemeClr val="tx2">
                                <a:lumMod val="10000"/>
                              </a:schemeClr>
                            </a:solidFill>
                            <a:latin typeface="Cambria Math" panose="02040503050406030204" pitchFamily="18" charset="0"/>
                            <a:cs typeface="Times New Roman" panose="02020603050405020304" pitchFamily="18" charset="0"/>
                          </a:rPr>
                          <m:t>𝐿</m:t>
                        </m:r>
                        <m:r>
                          <a:rPr lang="en-US" sz="1600" b="0" i="1" smtClean="0">
                            <a:solidFill>
                              <a:schemeClr val="tx2">
                                <a:lumMod val="10000"/>
                              </a:schemeClr>
                            </a:solidFill>
                            <a:latin typeface="Cambria Math" panose="02040503050406030204" pitchFamily="18" charset="0"/>
                            <a:cs typeface="Times New Roman" panose="02020603050405020304" pitchFamily="18" charset="0"/>
                          </a:rPr>
                          <m:t>,  </m:t>
                        </m:r>
                        <m:r>
                          <a:rPr lang="en-US" sz="1600" b="0" i="1" smtClean="0">
                            <a:solidFill>
                              <a:schemeClr val="tx2">
                                <a:lumMod val="10000"/>
                              </a:schemeClr>
                            </a:solidFill>
                            <a:latin typeface="Cambria Math" panose="02040503050406030204" pitchFamily="18" charset="0"/>
                            <a:cs typeface="Times New Roman" panose="02020603050405020304" pitchFamily="18" charset="0"/>
                          </a:rPr>
                          <m:t>𝑈</m:t>
                        </m:r>
                      </m:e>
                    </m:d>
                    <m:r>
                      <a:rPr lang="en-US" sz="1600" b="0" i="0" smtClean="0">
                        <a:solidFill>
                          <a:schemeClr val="tx2">
                            <a:lumMod val="10000"/>
                          </a:schemeClr>
                        </a:solidFill>
                        <a:latin typeface="Cambria Math" panose="02040503050406030204" pitchFamily="18" charset="0"/>
                        <a:cs typeface="Times New Roman" panose="02020603050405020304" pitchFamily="18" charset="0"/>
                      </a:rPr>
                      <m:t>, </m:t>
                    </m:r>
                    <m:r>
                      <a:rPr lang="en-US" sz="1600" b="0" i="1" smtClean="0">
                        <a:solidFill>
                          <a:schemeClr val="tx2">
                            <a:lumMod val="10000"/>
                          </a:schemeClr>
                        </a:solidFill>
                        <a:latin typeface="Cambria Math" panose="02040503050406030204" pitchFamily="18" charset="0"/>
                        <a:cs typeface="Times New Roman" panose="02020603050405020304" pitchFamily="18" charset="0"/>
                      </a:rPr>
                      <m:t>∀ </m:t>
                    </m:r>
                    <m:r>
                      <a:rPr lang="en-US" sz="1600" b="0" i="1" smtClean="0">
                        <a:solidFill>
                          <a:schemeClr val="tx2">
                            <a:lumMod val="10000"/>
                          </a:schemeClr>
                        </a:solidFill>
                        <a:latin typeface="Cambria Math" panose="02040503050406030204" pitchFamily="18" charset="0"/>
                        <a:cs typeface="Times New Roman" panose="02020603050405020304" pitchFamily="18" charset="0"/>
                      </a:rPr>
                      <m:t>𝑡</m:t>
                    </m:r>
                    <m:r>
                      <a:rPr lang="en-US" sz="1600" b="0" i="1" smtClean="0">
                        <a:solidFill>
                          <a:schemeClr val="tx2">
                            <a:lumMod val="10000"/>
                          </a:schemeClr>
                        </a:solidFill>
                        <a:latin typeface="Cambria Math" panose="02040503050406030204" pitchFamily="18" charset="0"/>
                        <a:cs typeface="Times New Roman" panose="02020603050405020304" pitchFamily="18" charset="0"/>
                      </a:rPr>
                      <m:t>∈</m:t>
                    </m:r>
                    <m:d>
                      <m:dPr>
                        <m:begChr m:val="["/>
                        <m:endChr m:val="]"/>
                        <m:ctrlPr>
                          <a:rPr lang="en-US" sz="1600" b="0" i="1" smtClean="0">
                            <a:solidFill>
                              <a:schemeClr val="tx2">
                                <a:lumMod val="10000"/>
                              </a:schemeClr>
                            </a:solidFill>
                            <a:latin typeface="Cambria Math" panose="02040503050406030204" pitchFamily="18" charset="0"/>
                            <a:cs typeface="Times New Roman" panose="02020603050405020304" pitchFamily="18" charset="0"/>
                          </a:rPr>
                        </m:ctrlPr>
                      </m:dPr>
                      <m:e>
                        <m:r>
                          <a:rPr lang="en-US" sz="1600" b="0" i="1" smtClean="0">
                            <a:solidFill>
                              <a:schemeClr val="tx2">
                                <a:lumMod val="10000"/>
                              </a:schemeClr>
                            </a:solidFill>
                            <a:latin typeface="Cambria Math" panose="02040503050406030204" pitchFamily="18" charset="0"/>
                            <a:cs typeface="Times New Roman" panose="02020603050405020304" pitchFamily="18" charset="0"/>
                          </a:rPr>
                          <m:t>𝑇</m:t>
                        </m:r>
                      </m:e>
                    </m:d>
                    <m:r>
                      <a:rPr lang="en-US" sz="1600" b="0" i="0" smtClean="0">
                        <a:solidFill>
                          <a:schemeClr val="tx2">
                            <a:lumMod val="10000"/>
                          </a:schemeClr>
                        </a:solidFill>
                        <a:latin typeface="Cambria Math" panose="02040503050406030204" pitchFamily="18" charset="0"/>
                        <a:cs typeface="Times New Roman" panose="02020603050405020304" pitchFamily="18" charset="0"/>
                      </a:rPr>
                      <m:t>.</m:t>
                    </m:r>
                    <m:d>
                      <m:dPr>
                        <m:ctrlPr>
                          <a:rPr lang="en-US" sz="1600" b="0" i="1" smtClean="0">
                            <a:solidFill>
                              <a:schemeClr val="tx2">
                                <a:lumMod val="10000"/>
                              </a:schemeClr>
                            </a:solidFill>
                            <a:latin typeface="Cambria Math" panose="02040503050406030204" pitchFamily="18" charset="0"/>
                            <a:cs typeface="Times New Roman" panose="02020603050405020304" pitchFamily="18" charset="0"/>
                          </a:rPr>
                        </m:ctrlPr>
                      </m:dPr>
                      <m:e>
                        <m:r>
                          <a:rPr lang="en-US" sz="1600" b="0" i="1" smtClean="0">
                            <a:solidFill>
                              <a:schemeClr val="tx2">
                                <a:lumMod val="10000"/>
                              </a:schemeClr>
                            </a:solidFill>
                            <a:latin typeface="Cambria Math" panose="02040503050406030204" pitchFamily="18" charset="0"/>
                            <a:cs typeface="Times New Roman" panose="02020603050405020304" pitchFamily="18" charset="0"/>
                          </a:rPr>
                          <m:t>𝜃</m:t>
                        </m:r>
                        <m:r>
                          <a:rPr lang="en-US" sz="1600" b="0" i="1" smtClean="0">
                            <a:solidFill>
                              <a:schemeClr val="tx2">
                                <a:lumMod val="10000"/>
                              </a:schemeClr>
                            </a:solidFill>
                            <a:latin typeface="Cambria Math" panose="02040503050406030204" pitchFamily="18" charset="0"/>
                            <a:cs typeface="Times New Roman" panose="02020603050405020304" pitchFamily="18" charset="0"/>
                          </a:rPr>
                          <m:t>:=</m:t>
                        </m:r>
                        <m:f>
                          <m:fPr>
                            <m:ctrlPr>
                              <a:rPr lang="en-US" sz="1600" b="0" i="1" smtClean="0">
                                <a:solidFill>
                                  <a:schemeClr val="tx2">
                                    <a:lumMod val="10000"/>
                                  </a:schemeClr>
                                </a:solidFill>
                                <a:latin typeface="Cambria Math" panose="02040503050406030204" pitchFamily="18" charset="0"/>
                                <a:cs typeface="Times New Roman" panose="02020603050405020304" pitchFamily="18" charset="0"/>
                              </a:rPr>
                            </m:ctrlPr>
                          </m:fPr>
                          <m:num>
                            <m:r>
                              <m:rPr>
                                <m:sty m:val="p"/>
                              </m:rPr>
                              <a:rPr lang="en-US" sz="1600" b="0" i="0" smtClean="0">
                                <a:solidFill>
                                  <a:schemeClr val="tx2">
                                    <a:lumMod val="10000"/>
                                  </a:schemeClr>
                                </a:solidFill>
                                <a:latin typeface="Cambria Math" panose="02040503050406030204" pitchFamily="18" charset="0"/>
                                <a:cs typeface="Times New Roman" panose="02020603050405020304" pitchFamily="18" charset="0"/>
                              </a:rPr>
                              <m:t>U</m:t>
                            </m:r>
                          </m:num>
                          <m:den>
                            <m:r>
                              <a:rPr lang="en-US" sz="1600" b="0" i="1" smtClean="0">
                                <a:solidFill>
                                  <a:schemeClr val="tx2">
                                    <a:lumMod val="10000"/>
                                  </a:schemeClr>
                                </a:solidFill>
                                <a:latin typeface="Cambria Math" panose="02040503050406030204" pitchFamily="18" charset="0"/>
                                <a:cs typeface="Times New Roman" panose="02020603050405020304" pitchFamily="18" charset="0"/>
                              </a:rPr>
                              <m:t>𝐿</m:t>
                            </m:r>
                          </m:den>
                        </m:f>
                      </m:e>
                    </m:d>
                  </m:oMath>
                </a14:m>
                <a:r>
                  <a:rPr lang="en-US" sz="1600" dirty="0">
                    <a:solidFill>
                      <a:schemeClr val="tx2">
                        <a:lumMod val="10000"/>
                      </a:schemeClr>
                    </a:solidFill>
                    <a:latin typeface="Times New Roman" panose="02020603050405020304" pitchFamily="18" charset="0"/>
                    <a:cs typeface="Times New Roman" panose="02020603050405020304" pitchFamily="18" charset="0"/>
                  </a:rPr>
                  <a:t>*</a:t>
                </a:r>
                <a:endParaRPr lang="en-US" sz="1600" dirty="0">
                  <a:solidFill>
                    <a:schemeClr val="tx2">
                      <a:lumMod val="10000"/>
                    </a:schemeClr>
                  </a:solidFill>
                  <a:latin typeface="Times New Roman" panose="02020603050405020304" pitchFamily="18" charset="0"/>
                  <a:cs typeface="Times New Roman" panose="02020603050405020304" pitchFamily="18" charset="0"/>
                </a:endParaRPr>
              </a:p>
            </p:txBody>
          </p:sp>
        </mc:Choice>
        <mc:Fallback>
          <p:sp>
            <p:nvSpPr>
              <p:cNvPr id="3" name="TextBox 2"/>
              <p:cNvSpPr txBox="1">
                <a:spLocks noRot="1" noChangeAspect="1" noMove="1" noResize="1" noEditPoints="1" noAdjustHandles="1" noChangeArrowheads="1" noChangeShapeType="1" noTextEdit="1"/>
              </p:cNvSpPr>
              <p:nvPr/>
            </p:nvSpPr>
            <p:spPr>
              <a:xfrm>
                <a:off x="164788" y="1152625"/>
                <a:ext cx="8359779" cy="469744"/>
              </a:xfrm>
              <a:prstGeom prst="rect">
                <a:avLst/>
              </a:prstGeom>
              <a:blipFill rotWithShape="1">
                <a:blip r:embed="rId1"/>
                <a:stretch>
                  <a:fillRect l="-4" t="-21" r="4" b="123"/>
                </a:stretch>
              </a:blipFill>
            </p:spPr>
            <p:txBody>
              <a:bodyPr/>
              <a:lstStyle/>
              <a:p>
                <a:r>
                  <a:rPr lang="zh-CN" altLang="en-US">
                    <a:noFill/>
                  </a:rPr>
                  <a:t> </a:t>
                </a:r>
              </a:p>
            </p:txBody>
          </p:sp>
        </mc:Fallback>
      </mc:AlternateContent>
      <p:sp>
        <p:nvSpPr>
          <p:cNvPr id="4" name="TextBox 3"/>
          <p:cNvSpPr txBox="1"/>
          <p:nvPr/>
        </p:nvSpPr>
        <p:spPr>
          <a:xfrm>
            <a:off x="164789" y="4431558"/>
            <a:ext cx="8839101" cy="523220"/>
          </a:xfrm>
          <a:prstGeom prst="rect">
            <a:avLst/>
          </a:prstGeom>
          <a:noFill/>
        </p:spPr>
        <p:txBody>
          <a:bodyPr wrap="square" rtlCol="0">
            <a:spAutoFit/>
          </a:bodyPr>
          <a:lstStyle/>
          <a:p>
            <a:r>
              <a:rPr lang="zh-CN" altLang="en-US"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It is well known that without the boundedness assumption (i.e., known lower and upper bounds L and U), no meaningful </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theoretical results can be obtained in the Online Conversion Problem.</a:t>
            </a:r>
            <a:r>
              <a:rPr lang="zh-CN" altLang="en-US" i="1"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(El Yaniv et al., 1998 </a:t>
            </a:r>
            <a:r>
              <a:rPr lang="en-US" altLang="zh-CN" i="1" dirty="0" err="1">
                <a:latin typeface="Times New Roman" panose="02020603050405020304" pitchFamily="18" charset="0"/>
                <a:cs typeface="Times New Roman" panose="02020603050405020304" pitchFamily="18" charset="0"/>
              </a:rPr>
              <a:t>Algorithmica</a:t>
            </a:r>
            <a:r>
              <a:rPr lang="en-US" altLang="zh-CN"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 </a:t>
            </a:r>
            <a:endParaRPr lang="en-US" i="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64788" y="1816990"/>
            <a:ext cx="7895203" cy="338554"/>
          </a:xfrm>
          <a:prstGeom prst="rect">
            <a:avLst/>
          </a:prstGeom>
          <a:noFill/>
        </p:spPr>
        <p:txBody>
          <a:bodyPr wrap="square">
            <a:spAutoFit/>
          </a:bodyPr>
          <a:lstStyle/>
          <a:p>
            <a:r>
              <a:rPr lang="en-US" sz="1600" dirty="0">
                <a:solidFill>
                  <a:schemeClr val="tx2">
                    <a:lumMod val="10000"/>
                  </a:schemeClr>
                </a:solidFill>
                <a:latin typeface="Times New Roman" panose="02020603050405020304" pitchFamily="18" charset="0"/>
                <a:cs typeface="Times New Roman" panose="02020603050405020304" pitchFamily="18" charset="0"/>
              </a:rPr>
              <a:t>Some prior works have</a:t>
            </a:r>
            <a:r>
              <a:rPr lang="zh-CN" altLang="en-US" sz="1600" dirty="0">
                <a:solidFill>
                  <a:schemeClr val="tx2">
                    <a:lumMod val="10000"/>
                  </a:schemeClr>
                </a:solidFill>
                <a:latin typeface="Times New Roman" panose="02020603050405020304" pitchFamily="18" charset="0"/>
                <a:cs typeface="Times New Roman" panose="02020603050405020304" pitchFamily="18" charset="0"/>
              </a:rPr>
              <a:t> </a:t>
            </a:r>
            <a:r>
              <a:rPr lang="en-US" altLang="zh-CN" sz="1600" dirty="0">
                <a:solidFill>
                  <a:schemeClr val="tx2">
                    <a:lumMod val="10000"/>
                  </a:schemeClr>
                </a:solidFill>
                <a:latin typeface="Times New Roman" panose="02020603050405020304" pitchFamily="18" charset="0"/>
                <a:cs typeface="Times New Roman" panose="02020603050405020304" pitchFamily="18" charset="0"/>
              </a:rPr>
              <a:t>studied this problem:</a:t>
            </a:r>
            <a:r>
              <a:rPr lang="en-US" sz="1600" dirty="0">
                <a:solidFill>
                  <a:schemeClr val="tx2">
                    <a:lumMod val="10000"/>
                  </a:schemeClr>
                </a:solidFill>
                <a:latin typeface="Times New Roman" panose="02020603050405020304" pitchFamily="18" charset="0"/>
                <a:cs typeface="Times New Roman" panose="02020603050405020304" pitchFamily="18" charset="0"/>
              </a:rPr>
              <a:t> </a:t>
            </a:r>
            <a:endParaRPr lang="en-US" sz="1600" dirty="0">
              <a:solidFill>
                <a:schemeClr val="tx2">
                  <a:lumMod val="10000"/>
                </a:schemeClr>
              </a:solidFill>
              <a:latin typeface="Times New Roman" panose="02020603050405020304" pitchFamily="18" charset="0"/>
              <a:cs typeface="Times New Roman" panose="02020603050405020304" pitchFamily="18" charset="0"/>
            </a:endParaRPr>
          </a:p>
        </p:txBody>
      </p:sp>
      <p:cxnSp>
        <p:nvCxnSpPr>
          <p:cNvPr id="8" name="Straight Arrow Connector 7"/>
          <p:cNvCxnSpPr/>
          <p:nvPr/>
        </p:nvCxnSpPr>
        <p:spPr>
          <a:xfrm>
            <a:off x="221226" y="2622603"/>
            <a:ext cx="8118987" cy="0"/>
          </a:xfrm>
          <a:prstGeom prst="straightConnector1">
            <a:avLst/>
          </a:prstGeom>
          <a:ln>
            <a:solidFill>
              <a:schemeClr val="tx2">
                <a:lumMod val="10000"/>
              </a:schemeClr>
            </a:solidFill>
            <a:tailEnd type="triangle"/>
          </a:ln>
        </p:spPr>
        <p:style>
          <a:lnRef idx="1">
            <a:schemeClr val="dk1"/>
          </a:lnRef>
          <a:fillRef idx="0">
            <a:schemeClr val="dk1"/>
          </a:fillRef>
          <a:effectRef idx="0">
            <a:schemeClr val="dk1"/>
          </a:effectRef>
          <a:fontRef idx="minor">
            <a:schemeClr val="tx1"/>
          </a:fontRef>
        </p:style>
      </p:cxnSp>
      <p:sp>
        <p:nvSpPr>
          <p:cNvPr id="10" name="Rectangle 9"/>
          <p:cNvSpPr/>
          <p:nvPr/>
        </p:nvSpPr>
        <p:spPr>
          <a:xfrm>
            <a:off x="1497692" y="2553465"/>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64788" y="2209277"/>
            <a:ext cx="2805576"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(El Yaniv et al., 2001 Algorithmica) </a:t>
            </a:r>
            <a:endParaRPr lang="en-US" i="1" dirty="0">
              <a:latin typeface="Times New Roman" panose="02020603050405020304" pitchFamily="18" charset="0"/>
              <a:cs typeface="Times New Roman" panose="02020603050405020304" pitchFamily="18" charset="0"/>
            </a:endParaRPr>
          </a:p>
        </p:txBody>
      </p:sp>
      <p:sp>
        <p:nvSpPr>
          <p:cNvPr id="13" name="Rectangle 12"/>
          <p:cNvSpPr/>
          <p:nvPr/>
        </p:nvSpPr>
        <p:spPr>
          <a:xfrm>
            <a:off x="3900232" y="2529229"/>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962781" y="2209277"/>
            <a:ext cx="2085827"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(Sun et al., 2021 Neurips) </a:t>
            </a:r>
            <a:endParaRPr lang="en-US" i="1" dirty="0">
              <a:latin typeface="Times New Roman" panose="02020603050405020304" pitchFamily="18" charset="0"/>
              <a:cs typeface="Times New Roman" panose="02020603050405020304" pitchFamily="18" charset="0"/>
            </a:endParaRPr>
          </a:p>
        </p:txBody>
      </p:sp>
      <p:sp>
        <p:nvSpPr>
          <p:cNvPr id="15" name="Rectangle 14"/>
          <p:cNvSpPr/>
          <p:nvPr/>
        </p:nvSpPr>
        <p:spPr>
          <a:xfrm>
            <a:off x="6567276" y="2553465"/>
            <a:ext cx="45719" cy="164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439443" y="2209277"/>
            <a:ext cx="2319866"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(Benomar et al., 2025 arvix.) </a:t>
            </a:r>
            <a:endParaRPr lang="en-US" i="1" dirty="0">
              <a:latin typeface="Times New Roman" panose="02020603050405020304" pitchFamily="18" charset="0"/>
              <a:cs typeface="Times New Roman" panose="02020603050405020304" pitchFamily="18" charset="0"/>
            </a:endParaRPr>
          </a:p>
        </p:txBody>
      </p:sp>
      <p:pic>
        <p:nvPicPr>
          <p:cNvPr id="18" name="Picture 17" descr="A math equation on a white background&#10;&#10;Description automatically generated"/>
          <p:cNvPicPr>
            <a:picLocks noChangeAspect="1"/>
          </p:cNvPicPr>
          <p:nvPr/>
        </p:nvPicPr>
        <p:blipFill rotWithShape="1">
          <a:blip r:embed="rId2"/>
          <a:srcRect r="32490"/>
          <a:stretch>
            <a:fillRect/>
          </a:stretch>
        </p:blipFill>
        <p:spPr>
          <a:xfrm>
            <a:off x="2925480" y="3291621"/>
            <a:ext cx="2078244" cy="852337"/>
          </a:xfrm>
          <a:prstGeom prst="rect">
            <a:avLst/>
          </a:prstGeom>
        </p:spPr>
      </p:pic>
      <p:pic>
        <p:nvPicPr>
          <p:cNvPr id="20" name="Picture 19" descr="A math equation on a white background&#10;&#10;Description automatically generated"/>
          <p:cNvPicPr>
            <a:picLocks noChangeAspect="1"/>
          </p:cNvPicPr>
          <p:nvPr/>
        </p:nvPicPr>
        <p:blipFill rotWithShape="1">
          <a:blip r:embed="rId3"/>
          <a:srcRect r="14874"/>
          <a:stretch>
            <a:fillRect/>
          </a:stretch>
        </p:blipFill>
        <p:spPr>
          <a:xfrm>
            <a:off x="5287493" y="3283767"/>
            <a:ext cx="2772498" cy="852331"/>
          </a:xfrm>
          <a:prstGeom prst="rect">
            <a:avLst/>
          </a:prstGeom>
        </p:spPr>
      </p:pic>
      <mc:AlternateContent xmlns:mc="http://schemas.openxmlformats.org/markup-compatibility/2006">
        <mc:Choice xmlns:a14="http://schemas.microsoft.com/office/drawing/2010/main" Requires="a14">
          <p:sp>
            <p:nvSpPr>
              <p:cNvPr id="21" name="TextBox 20"/>
              <p:cNvSpPr txBox="1"/>
              <p:nvPr/>
            </p:nvSpPr>
            <p:spPr>
              <a:xfrm>
                <a:off x="193522" y="3362937"/>
                <a:ext cx="2699778" cy="553485"/>
              </a:xfrm>
              <a:prstGeom prst="rect">
                <a:avLst/>
              </a:prstGeom>
              <a:noFill/>
            </p:spPr>
            <p:txBody>
              <a:bodyPr wrap="none" rtlCol="0">
                <a:spAutoFit/>
              </a:bodyPr>
              <a:lstStyle/>
              <a:p>
                <a:pPr algn="ctr"/>
                <a:r>
                  <a:rPr lang="en-US" i="1" dirty="0">
                    <a:solidFill>
                      <a:schemeClr val="accent2">
                        <a:lumMod val="50000"/>
                      </a:schemeClr>
                    </a:solidFill>
                    <a:latin typeface="Times New Roman" panose="02020603050405020304" pitchFamily="18" charset="0"/>
                    <a:cs typeface="Times New Roman" panose="02020603050405020304" pitchFamily="18" charset="0"/>
                  </a:rPr>
                  <a:t>Online Threshold-based Algorithm</a:t>
                </a:r>
                <a:endParaRPr lang="en-US" i="1" dirty="0">
                  <a:solidFill>
                    <a:schemeClr val="accent2">
                      <a:lumMod val="50000"/>
                    </a:schemeClr>
                  </a:solidFill>
                  <a:latin typeface="Times New Roman" panose="02020603050405020304" pitchFamily="18" charset="0"/>
                  <a:cs typeface="Times New Roman" panose="02020603050405020304" pitchFamily="18" charset="0"/>
                </a:endParaRPr>
              </a:p>
              <a:p>
                <a:pPr algn="ctr"/>
                <a:r>
                  <a:rPr lang="en-US" i="1" dirty="0">
                    <a:solidFill>
                      <a:schemeClr val="accent2">
                        <a:lumMod val="50000"/>
                      </a:schemeClr>
                    </a:solidFill>
                    <a:latin typeface="Times New Roman" panose="02020603050405020304" pitchFamily="18" charset="0"/>
                    <a:cs typeface="Times New Roman" panose="02020603050405020304" pitchFamily="18" charset="0"/>
                  </a:rPr>
                  <a:t>with </a:t>
                </a:r>
                <a14:m>
                  <m:oMath xmlns:m="http://schemas.openxmlformats.org/officeDocument/2006/math">
                    <m:r>
                      <m:rPr>
                        <m:sty m:val="p"/>
                      </m:rPr>
                      <a:rPr lang="en-US" b="0" i="0" smtClean="0">
                        <a:solidFill>
                          <a:schemeClr val="accent2">
                            <a:lumMod val="50000"/>
                          </a:schemeClr>
                        </a:solidFill>
                        <a:latin typeface="Cambria Math" panose="02040503050406030204" pitchFamily="18" charset="0"/>
                        <a:cs typeface="Times New Roman" panose="02020603050405020304" pitchFamily="18" charset="0"/>
                      </a:rPr>
                      <m:t>Φ</m:t>
                    </m:r>
                    <m:r>
                      <a:rPr lang="en-US" b="0" i="1" smtClean="0">
                        <a:solidFill>
                          <a:schemeClr val="accent2">
                            <a:lumMod val="50000"/>
                          </a:schemeClr>
                        </a:solidFill>
                        <a:latin typeface="Cambria Math" panose="02040503050406030204" pitchFamily="18" charset="0"/>
                        <a:cs typeface="Times New Roman" panose="02020603050405020304" pitchFamily="18" charset="0"/>
                      </a:rPr>
                      <m:t>=</m:t>
                    </m:r>
                    <m:rad>
                      <m:radPr>
                        <m:degHide m:val="on"/>
                        <m:ctrlPr>
                          <a:rPr lang="en-US" b="0" i="1" smtClean="0">
                            <a:solidFill>
                              <a:schemeClr val="accent2">
                                <a:lumMod val="50000"/>
                              </a:schemeClr>
                            </a:solidFill>
                            <a:latin typeface="Cambria Math" panose="02040503050406030204" pitchFamily="18" charset="0"/>
                            <a:cs typeface="Times New Roman" panose="02020603050405020304" pitchFamily="18" charset="0"/>
                          </a:rPr>
                        </m:ctrlPr>
                      </m:radPr>
                      <m:deg/>
                      <m:e>
                        <m:r>
                          <a:rPr lang="en-US" b="0" i="1" smtClean="0">
                            <a:solidFill>
                              <a:schemeClr val="accent2">
                                <a:lumMod val="50000"/>
                              </a:schemeClr>
                            </a:solidFill>
                            <a:latin typeface="Cambria Math" panose="02040503050406030204" pitchFamily="18" charset="0"/>
                            <a:cs typeface="Times New Roman" panose="02020603050405020304" pitchFamily="18" charset="0"/>
                          </a:rPr>
                          <m:t>𝐿𝑈</m:t>
                        </m:r>
                      </m:e>
                    </m:rad>
                  </m:oMath>
                </a14:m>
                <a:endParaRPr lang="en-US" i="1" dirty="0">
                  <a:solidFill>
                    <a:schemeClr val="accent2">
                      <a:lumMod val="50000"/>
                    </a:schemeClr>
                  </a:solidFill>
                  <a:latin typeface="Times New Roman" panose="02020603050405020304" pitchFamily="18" charset="0"/>
                  <a:cs typeface="Times New Roman" panose="02020603050405020304" pitchFamily="18" charset="0"/>
                </a:endParaRPr>
              </a:p>
            </p:txBody>
          </p:sp>
        </mc:Choice>
        <mc:Fallback>
          <p:sp>
            <p:nvSpPr>
              <p:cNvPr id="21" name="TextBox 20"/>
              <p:cNvSpPr txBox="1">
                <a:spLocks noRot="1" noChangeAspect="1" noMove="1" noResize="1" noEditPoints="1" noAdjustHandles="1" noChangeArrowheads="1" noChangeShapeType="1" noTextEdit="1"/>
              </p:cNvSpPr>
              <p:nvPr/>
            </p:nvSpPr>
            <p:spPr>
              <a:xfrm>
                <a:off x="193522" y="3362937"/>
                <a:ext cx="2699778" cy="553485"/>
              </a:xfrm>
              <a:prstGeom prst="rect">
                <a:avLst/>
              </a:prstGeom>
              <a:blipFill rotWithShape="1">
                <a:blip r:embed="rId4"/>
                <a:stretch>
                  <a:fillRect l="-18" t="-111" r="9" b="68"/>
                </a:stretch>
              </a:blipFill>
            </p:spPr>
            <p:txBody>
              <a:bodyPr/>
              <a:lstStyle/>
              <a:p>
                <a:r>
                  <a:rPr lang="zh-CN" altLang="en-US">
                    <a:noFill/>
                  </a:rPr>
                  <a:t> </a:t>
                </a:r>
              </a:p>
            </p:txBody>
          </p:sp>
        </mc:Fallback>
      </mc:AlternateContent>
      <p:sp>
        <p:nvSpPr>
          <p:cNvPr id="22" name="TextBox 21"/>
          <p:cNvSpPr txBox="1"/>
          <p:nvPr/>
        </p:nvSpPr>
        <p:spPr>
          <a:xfrm>
            <a:off x="520996" y="2715542"/>
            <a:ext cx="1766830" cy="523220"/>
          </a:xfrm>
          <a:prstGeom prst="rect">
            <a:avLst/>
          </a:prstGeom>
          <a:noFill/>
        </p:spPr>
        <p:txBody>
          <a:bodyPr wrap="none" rtlCol="0">
            <a:spAutoFit/>
          </a:bodyPr>
          <a:lstStyle/>
          <a:p>
            <a:pPr algn="ctr"/>
            <a:r>
              <a:rPr lang="en-US" i="1" dirty="0">
                <a:solidFill>
                  <a:schemeClr val="tx2">
                    <a:lumMod val="10000"/>
                  </a:schemeClr>
                </a:solidFill>
                <a:latin typeface="Times New Roman" panose="02020603050405020304" pitchFamily="18" charset="0"/>
                <a:cs typeface="Times New Roman" panose="02020603050405020304" pitchFamily="18" charset="0"/>
              </a:rPr>
              <a:t>The </a:t>
            </a:r>
            <a:r>
              <a:rPr lang="en-US" i="1" dirty="0">
                <a:solidFill>
                  <a:srgbClr val="FF0000"/>
                </a:solidFill>
                <a:latin typeface="Times New Roman" panose="02020603050405020304" pitchFamily="18" charset="0"/>
                <a:cs typeface="Times New Roman" panose="02020603050405020304" pitchFamily="18" charset="0"/>
              </a:rPr>
              <a:t>optimal </a:t>
            </a:r>
            <a:endParaRPr lang="en-US" i="1" dirty="0">
              <a:solidFill>
                <a:srgbClr val="FF0000"/>
              </a:solidFill>
              <a:latin typeface="Times New Roman" panose="02020603050405020304" pitchFamily="18" charset="0"/>
              <a:cs typeface="Times New Roman" panose="02020603050405020304" pitchFamily="18" charset="0"/>
            </a:endParaRPr>
          </a:p>
          <a:p>
            <a:pPr algn="ctr"/>
            <a:r>
              <a:rPr lang="en-US" i="1" dirty="0">
                <a:solidFill>
                  <a:srgbClr val="FF0000"/>
                </a:solidFill>
                <a:latin typeface="Times New Roman" panose="02020603050405020304" pitchFamily="18" charset="0"/>
                <a:cs typeface="Times New Roman" panose="02020603050405020304" pitchFamily="18" charset="0"/>
              </a:rPr>
              <a:t>competitive </a:t>
            </a:r>
            <a:r>
              <a:rPr lang="en-US" i="1" dirty="0">
                <a:solidFill>
                  <a:schemeClr val="tx2">
                    <a:lumMod val="10000"/>
                  </a:schemeClr>
                </a:solidFill>
                <a:latin typeface="Times New Roman" panose="02020603050405020304" pitchFamily="18" charset="0"/>
                <a:cs typeface="Times New Roman" panose="02020603050405020304" pitchFamily="18" charset="0"/>
              </a:rPr>
              <a:t>algorithm</a:t>
            </a:r>
            <a:endParaRPr lang="en-US" i="1" dirty="0">
              <a:solidFill>
                <a:schemeClr val="tx2">
                  <a:lumMod val="10000"/>
                </a:schemeClr>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2390204" y="2727111"/>
            <a:ext cx="3316934" cy="523220"/>
          </a:xfrm>
          <a:prstGeom prst="rect">
            <a:avLst/>
          </a:prstGeom>
          <a:noFill/>
        </p:spPr>
        <p:txBody>
          <a:bodyPr wrap="none" rtlCol="0">
            <a:spAutoFit/>
          </a:bodyPr>
          <a:lstStyle/>
          <a:p>
            <a:pPr algn="ctr"/>
            <a:r>
              <a:rPr lang="en-US" i="1" dirty="0">
                <a:solidFill>
                  <a:schemeClr val="tx2">
                    <a:lumMod val="10000"/>
                  </a:schemeClr>
                </a:solidFill>
                <a:latin typeface="Times New Roman" panose="02020603050405020304" pitchFamily="18" charset="0"/>
                <a:cs typeface="Times New Roman" panose="02020603050405020304" pitchFamily="18" charset="0"/>
              </a:rPr>
              <a:t>A learning-augmented algorithm with</a:t>
            </a:r>
            <a:endParaRPr lang="en-US" i="1"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i="1" dirty="0">
                <a:solidFill>
                  <a:srgbClr val="FF0000"/>
                </a:solidFill>
                <a:latin typeface="Times New Roman" panose="02020603050405020304" pitchFamily="18" charset="0"/>
                <a:cs typeface="Times New Roman" panose="02020603050405020304" pitchFamily="18" charset="0"/>
              </a:rPr>
              <a:t>Pareto optimal consistency and robustness</a:t>
            </a:r>
            <a:endParaRPr lang="en-US" i="1" dirty="0">
              <a:solidFill>
                <a:srgbClr val="FF0000"/>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5707138" y="2722503"/>
            <a:ext cx="1811713" cy="523220"/>
          </a:xfrm>
          <a:prstGeom prst="rect">
            <a:avLst/>
          </a:prstGeom>
          <a:noFill/>
        </p:spPr>
        <p:txBody>
          <a:bodyPr wrap="none" rtlCol="0">
            <a:spAutoFit/>
          </a:bodyPr>
          <a:lstStyle/>
          <a:p>
            <a:pPr algn="ctr"/>
            <a:r>
              <a:rPr lang="en-US" i="1" dirty="0">
                <a:solidFill>
                  <a:schemeClr val="tx2">
                    <a:lumMod val="10000"/>
                  </a:schemeClr>
                </a:solidFill>
                <a:latin typeface="Times New Roman" panose="02020603050405020304" pitchFamily="18" charset="0"/>
                <a:cs typeface="Times New Roman" panose="02020603050405020304" pitchFamily="18" charset="0"/>
              </a:rPr>
              <a:t>The</a:t>
            </a:r>
            <a:r>
              <a:rPr lang="en-US" i="1" dirty="0">
                <a:solidFill>
                  <a:srgbClr val="FF0000"/>
                </a:solidFill>
                <a:latin typeface="Times New Roman" panose="02020603050405020304" pitchFamily="18" charset="0"/>
                <a:cs typeface="Times New Roman" panose="02020603050405020304" pitchFamily="18" charset="0"/>
              </a:rPr>
              <a:t> smooth variant </a:t>
            </a:r>
            <a:r>
              <a:rPr lang="en-US" i="1" dirty="0">
                <a:solidFill>
                  <a:schemeClr val="tx2">
                    <a:lumMod val="10000"/>
                  </a:schemeClr>
                </a:solidFill>
                <a:latin typeface="Times New Roman" panose="02020603050405020304" pitchFamily="18" charset="0"/>
                <a:cs typeface="Times New Roman" panose="02020603050405020304" pitchFamily="18" charset="0"/>
              </a:rPr>
              <a:t>of </a:t>
            </a:r>
            <a:endParaRPr lang="en-US" i="1" dirty="0">
              <a:solidFill>
                <a:schemeClr val="tx2">
                  <a:lumMod val="10000"/>
                </a:schemeClr>
              </a:solidFill>
              <a:latin typeface="Times New Roman" panose="02020603050405020304" pitchFamily="18" charset="0"/>
              <a:cs typeface="Times New Roman" panose="02020603050405020304" pitchFamily="18" charset="0"/>
            </a:endParaRPr>
          </a:p>
          <a:p>
            <a:pPr algn="ctr"/>
            <a:r>
              <a:rPr lang="en-US" i="1" dirty="0">
                <a:solidFill>
                  <a:schemeClr val="tx2">
                    <a:lumMod val="10000"/>
                  </a:schemeClr>
                </a:solidFill>
                <a:latin typeface="Times New Roman" panose="02020603050405020304" pitchFamily="18" charset="0"/>
                <a:cs typeface="Times New Roman" panose="02020603050405020304" pitchFamily="18" charset="0"/>
              </a:rPr>
              <a:t>Sun et al.’s Algorithm</a:t>
            </a:r>
            <a:endParaRPr lang="en-US" i="1" dirty="0">
              <a:solidFill>
                <a:schemeClr val="tx2">
                  <a:lumMod val="1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6050054"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Trust-Aware Design: One-Max Search</a:t>
            </a:r>
            <a:endParaRPr lang="en-US" sz="2800" dirty="0">
              <a:latin typeface="Calisto MT" panose="02040603050505030304" pitchFamily="18" charset="77"/>
              <a:cs typeface="Times New Roman" panose="02020603050405020304" pitchFamily="18" charset="0"/>
            </a:endParaRPr>
          </a:p>
        </p:txBody>
      </p:sp>
      <mc:AlternateContent xmlns:mc="http://schemas.openxmlformats.org/markup-compatibility/2006">
        <mc:Choice xmlns:a14="http://schemas.microsoft.com/office/drawing/2010/main" Requires="a14">
          <p:sp>
            <p:nvSpPr>
              <p:cNvPr id="2" name="TextBox 1"/>
              <p:cNvSpPr txBox="1"/>
              <p:nvPr/>
            </p:nvSpPr>
            <p:spPr>
              <a:xfrm>
                <a:off x="164791" y="744445"/>
                <a:ext cx="7895203" cy="338554"/>
              </a:xfrm>
              <a:prstGeom prst="rect">
                <a:avLst/>
              </a:prstGeom>
              <a:noFill/>
            </p:spPr>
            <p:txBody>
              <a:bodyPr wrap="square">
                <a:spAutoFit/>
              </a:bodyPr>
              <a:lstStyle/>
              <a:p>
                <a:r>
                  <a:rPr lang="en-US" sz="1600" dirty="0">
                    <a:solidFill>
                      <a:schemeClr val="tx2">
                        <a:lumMod val="10000"/>
                      </a:schemeClr>
                    </a:solidFill>
                    <a:latin typeface="Times New Roman" panose="02020603050405020304" pitchFamily="18" charset="0"/>
                    <a:cs typeface="Times New Roman" panose="02020603050405020304" pitchFamily="18" charset="0"/>
                  </a:rPr>
                  <a:t>In this work, we introduce a new algorithm for this problem, called the </a:t>
                </a:r>
                <a14:m>
                  <m:oMath xmlns:m="http://schemas.openxmlformats.org/officeDocument/2006/math">
                    <m:r>
                      <a:rPr lang="en-US" sz="1600" b="0" i="1" smtClean="0">
                        <a:solidFill>
                          <a:srgbClr val="FF0000"/>
                        </a:solidFill>
                        <a:latin typeface="Cambria Math" panose="02040503050406030204" pitchFamily="18" charset="0"/>
                        <a:cs typeface="Times New Roman" panose="02020603050405020304" pitchFamily="18" charset="0"/>
                      </a:rPr>
                      <m:t>𝜖</m:t>
                    </m:r>
                    <m:r>
                      <a:rPr lang="en-US" sz="1600" b="0" i="1" smtClean="0">
                        <a:solidFill>
                          <a:srgbClr val="FF0000"/>
                        </a:solidFill>
                        <a:latin typeface="Cambria Math" panose="02040503050406030204" pitchFamily="18" charset="0"/>
                        <a:cs typeface="Times New Roman" panose="02020603050405020304" pitchFamily="18" charset="0"/>
                      </a:rPr>
                      <m:t>−</m:t>
                    </m:r>
                  </m:oMath>
                </a14:m>
                <a:r>
                  <a:rPr lang="en-US" sz="1600" dirty="0">
                    <a:solidFill>
                      <a:srgbClr val="FF0000"/>
                    </a:solidFill>
                    <a:latin typeface="Times New Roman" panose="02020603050405020304" pitchFamily="18" charset="0"/>
                    <a:cs typeface="Times New Roman" panose="02020603050405020304" pitchFamily="18" charset="0"/>
                  </a:rPr>
                  <a:t>Tolerant OMS</a:t>
                </a:r>
                <a:r>
                  <a:rPr lang="en-US" sz="1600" dirty="0">
                    <a:solidFill>
                      <a:schemeClr val="tx2">
                        <a:lumMod val="10000"/>
                      </a:schemeClr>
                    </a:solidFill>
                    <a:latin typeface="Times New Roman" panose="02020603050405020304" pitchFamily="18" charset="0"/>
                    <a:cs typeface="Times New Roman" panose="02020603050405020304" pitchFamily="18" charset="0"/>
                  </a:rPr>
                  <a:t>. </a:t>
                </a:r>
                <a:endParaRPr lang="en-US" sz="1600" dirty="0">
                  <a:solidFill>
                    <a:schemeClr val="tx2">
                      <a:lumMod val="10000"/>
                    </a:schemeClr>
                  </a:solidFill>
                  <a:latin typeface="Times New Roman" panose="02020603050405020304" pitchFamily="18" charset="0"/>
                  <a:cs typeface="Times New Roman" panose="02020603050405020304" pitchFamily="18" charset="0"/>
                </a:endParaRPr>
              </a:p>
            </p:txBody>
          </p:sp>
        </mc:Choice>
        <mc:Fallback>
          <p:sp>
            <p:nvSpPr>
              <p:cNvPr id="2" name="TextBox 1"/>
              <p:cNvSpPr txBox="1">
                <a:spLocks noRot="1" noChangeAspect="1" noMove="1" noResize="1" noEditPoints="1" noAdjustHandles="1" noChangeArrowheads="1" noChangeShapeType="1" noTextEdit="1"/>
              </p:cNvSpPr>
              <p:nvPr/>
            </p:nvSpPr>
            <p:spPr>
              <a:xfrm>
                <a:off x="164791" y="744445"/>
                <a:ext cx="7895203" cy="338554"/>
              </a:xfrm>
              <a:prstGeom prst="rect">
                <a:avLst/>
              </a:prstGeom>
              <a:blipFill rotWithShape="1">
                <a:blip r:embed="rId1"/>
                <a:stretch>
                  <a:fillRect l="-4" t="-66" r="7" b="96"/>
                </a:stretch>
              </a:blipFill>
            </p:spPr>
            <p:txBody>
              <a:bodyPr/>
              <a:lstStyle/>
              <a:p>
                <a:r>
                  <a:rPr lang="zh-CN" altLang="en-US">
                    <a:noFill/>
                  </a:rPr>
                  <a:t> </a:t>
                </a:r>
              </a:p>
            </p:txBody>
          </p:sp>
        </mc:Fallback>
      </mc:AlternateContent>
      <p:pic>
        <p:nvPicPr>
          <p:cNvPr id="7" name="Picture 6" descr="A math equations and formulas&#10;&#10;Description automatically generated with medium confidence"/>
          <p:cNvPicPr>
            <a:picLocks noChangeAspect="1"/>
          </p:cNvPicPr>
          <p:nvPr/>
        </p:nvPicPr>
        <p:blipFill>
          <a:blip r:embed="rId2"/>
          <a:stretch>
            <a:fillRect/>
          </a:stretch>
        </p:blipFill>
        <p:spPr>
          <a:xfrm>
            <a:off x="4656306" y="1109702"/>
            <a:ext cx="4449521" cy="2754466"/>
          </a:xfrm>
          <a:prstGeom prst="rect">
            <a:avLst/>
          </a:prstGeom>
        </p:spPr>
      </p:pic>
      <p:pic>
        <p:nvPicPr>
          <p:cNvPr id="17" name="Picture 16" descr="A math equations on a white background&#10;&#10;Description automatically generated"/>
          <p:cNvPicPr>
            <a:picLocks noChangeAspect="1"/>
          </p:cNvPicPr>
          <p:nvPr/>
        </p:nvPicPr>
        <p:blipFill>
          <a:blip r:embed="rId3"/>
          <a:stretch>
            <a:fillRect/>
          </a:stretch>
        </p:blipFill>
        <p:spPr>
          <a:xfrm>
            <a:off x="147421" y="1993109"/>
            <a:ext cx="4459516" cy="870522"/>
          </a:xfrm>
          <a:prstGeom prst="rect">
            <a:avLst/>
          </a:prstGeom>
        </p:spPr>
      </p:pic>
      <p:pic>
        <p:nvPicPr>
          <p:cNvPr id="25" name="Picture 24"/>
          <p:cNvPicPr>
            <a:picLocks noChangeAspect="1"/>
          </p:cNvPicPr>
          <p:nvPr/>
        </p:nvPicPr>
        <p:blipFill>
          <a:blip r:embed="rId4"/>
          <a:stretch>
            <a:fillRect/>
          </a:stretch>
        </p:blipFill>
        <p:spPr>
          <a:xfrm>
            <a:off x="164791" y="2964341"/>
            <a:ext cx="3266831" cy="219355"/>
          </a:xfrm>
          <a:prstGeom prst="rect">
            <a:avLst/>
          </a:prstGeom>
        </p:spPr>
      </p:pic>
      <p:pic>
        <p:nvPicPr>
          <p:cNvPr id="27" name="Picture 26"/>
          <p:cNvPicPr>
            <a:picLocks noChangeAspect="1"/>
          </p:cNvPicPr>
          <p:nvPr/>
        </p:nvPicPr>
        <p:blipFill>
          <a:blip r:embed="rId5"/>
          <a:stretch>
            <a:fillRect/>
          </a:stretch>
        </p:blipFill>
        <p:spPr>
          <a:xfrm>
            <a:off x="147421" y="3242954"/>
            <a:ext cx="4459516" cy="301423"/>
          </a:xfrm>
          <a:prstGeom prst="rect">
            <a:avLst/>
          </a:prstGeom>
        </p:spPr>
      </p:pic>
      <p:sp>
        <p:nvSpPr>
          <p:cNvPr id="28" name="TextBox 27"/>
          <p:cNvSpPr txBox="1"/>
          <p:nvPr/>
        </p:nvSpPr>
        <p:spPr>
          <a:xfrm>
            <a:off x="153211" y="1266488"/>
            <a:ext cx="4471096" cy="523220"/>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We establish </a:t>
            </a:r>
            <a:r>
              <a:rPr lang="en-US" i="1" dirty="0">
                <a:highlight>
                  <a:srgbClr val="FFFF00"/>
                </a:highlight>
                <a:latin typeface="Times New Roman" panose="02020603050405020304" pitchFamily="18" charset="0"/>
                <a:cs typeface="Times New Roman" panose="02020603050405020304" pitchFamily="18" charset="0"/>
              </a:rPr>
              <a:t>three theorems</a:t>
            </a:r>
            <a:r>
              <a:rPr lang="en-US" i="1" dirty="0">
                <a:latin typeface="Times New Roman" panose="02020603050405020304" pitchFamily="18" charset="0"/>
                <a:cs typeface="Times New Roman" panose="02020603050405020304" pitchFamily="18" charset="0"/>
              </a:rPr>
              <a:t> to demonstrate the theoretical </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guarantees of our epsilon-tolerant OMS algorithm. </a:t>
            </a:r>
            <a:endParaRPr lang="en-US" i="1" dirty="0">
              <a:latin typeface="Times New Roman" panose="02020603050405020304" pitchFamily="18" charset="0"/>
              <a:cs typeface="Times New Roman" panose="02020603050405020304" pitchFamily="18" charset="0"/>
            </a:endParaRPr>
          </a:p>
        </p:txBody>
      </p:sp>
      <p:sp>
        <p:nvSpPr>
          <p:cNvPr id="29" name="TextBox 28"/>
          <p:cNvSpPr txBox="1"/>
          <p:nvPr/>
        </p:nvSpPr>
        <p:spPr>
          <a:xfrm>
            <a:off x="0" y="4171945"/>
            <a:ext cx="8839101" cy="307777"/>
          </a:xfrm>
          <a:prstGeom prst="rect">
            <a:avLst/>
          </a:prstGeom>
          <a:noFill/>
        </p:spPr>
        <p:txBody>
          <a:bodyPr wrap="square" rtlCol="0">
            <a:spAutoFit/>
          </a:bodyPr>
          <a:lstStyle/>
          <a:p>
            <a:r>
              <a:rPr lang="zh-CN" altLang="en-US"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Our algorithm is based on a completely different intuition from existing methods. </a:t>
            </a:r>
            <a:endParaRPr lang="en-US" i="1" dirty="0">
              <a:latin typeface="Times New Roman" panose="02020603050405020304" pitchFamily="18" charset="0"/>
              <a:cs typeface="Times New Roman" panose="02020603050405020304" pitchFamily="18" charset="0"/>
            </a:endParaRPr>
          </a:p>
        </p:txBody>
      </p:sp>
      <p:sp>
        <p:nvSpPr>
          <p:cNvPr id="30" name="TextBox 29"/>
          <p:cNvSpPr txBox="1"/>
          <p:nvPr/>
        </p:nvSpPr>
        <p:spPr>
          <a:xfrm>
            <a:off x="0" y="4479722"/>
            <a:ext cx="8911414" cy="307777"/>
          </a:xfrm>
          <a:prstGeom prst="rect">
            <a:avLst/>
          </a:prstGeom>
          <a:noFill/>
        </p:spPr>
        <p:txBody>
          <a:bodyPr wrap="none" rtlCol="0">
            <a:spAutoFit/>
          </a:bodyPr>
          <a:lstStyle/>
          <a:p>
            <a:r>
              <a:rPr lang="zh-CN" altLang="en-US"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The crux of the algorithm design and the proofs of the theorems are relatively technical and thus deferred to our report.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6050054"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Trust-Aware Design: One-Max Search</a:t>
            </a:r>
            <a:endParaRPr lang="en-US" sz="2800" dirty="0">
              <a:latin typeface="Calisto MT" panose="02040603050505030304" pitchFamily="18" charset="77"/>
              <a:cs typeface="Times New Roman" panose="02020603050405020304" pitchFamily="18" charset="0"/>
            </a:endParaRPr>
          </a:p>
        </p:txBody>
      </p:sp>
      <p:sp>
        <p:nvSpPr>
          <p:cNvPr id="4" name="TextBox 3"/>
          <p:cNvSpPr txBox="1"/>
          <p:nvPr/>
        </p:nvSpPr>
        <p:spPr>
          <a:xfrm>
            <a:off x="164790" y="854784"/>
            <a:ext cx="7445377" cy="646331"/>
          </a:xfrm>
          <a:prstGeom prst="rect">
            <a:avLst/>
          </a:prstGeom>
          <a:noFill/>
        </p:spPr>
        <p:txBody>
          <a:bodyPr wrap="square">
            <a:spAutoFit/>
          </a:bodyPr>
          <a:lstStyle/>
          <a:p>
            <a:r>
              <a:rPr lang="en-US" sz="1800" i="1" dirty="0">
                <a:latin typeface="Times New Roman" panose="02020603050405020304" pitchFamily="18" charset="0"/>
                <a:cs typeface="Times New Roman" panose="02020603050405020304" pitchFamily="18" charset="0"/>
              </a:rPr>
              <a:t>We conduct a </a:t>
            </a:r>
            <a:r>
              <a:rPr lang="en-US" sz="1800" i="1" dirty="0">
                <a:solidFill>
                  <a:srgbClr val="FF0000"/>
                </a:solidFill>
                <a:latin typeface="Times New Roman" panose="02020603050405020304" pitchFamily="18" charset="0"/>
                <a:cs typeface="Times New Roman" panose="02020603050405020304" pitchFamily="18" charset="0"/>
              </a:rPr>
              <a:t>theoretical comparison </a:t>
            </a:r>
            <a:r>
              <a:rPr lang="en-US" sz="1800" i="1" dirty="0">
                <a:latin typeface="Times New Roman" panose="02020603050405020304" pitchFamily="18" charset="0"/>
                <a:cs typeface="Times New Roman" panose="02020603050405020304" pitchFamily="18" charset="0"/>
              </a:rPr>
              <a:t>between our algorithm and existing methods, demonstrating its superior guarantees. </a:t>
            </a:r>
            <a:endParaRPr lang="en-US" sz="1800" i="1" dirty="0">
              <a:latin typeface="Times New Roman" panose="02020603050405020304" pitchFamily="18" charset="0"/>
              <a:cs typeface="Times New Roman" panose="02020603050405020304" pitchFamily="18" charset="0"/>
            </a:endParaRPr>
          </a:p>
        </p:txBody>
      </p:sp>
      <p:pic>
        <p:nvPicPr>
          <p:cNvPr id="6" name="Picture 5" descr="A table with black text and black ticks&#10;&#10;Description automatically generated"/>
          <p:cNvPicPr>
            <a:picLocks noChangeAspect="1"/>
          </p:cNvPicPr>
          <p:nvPr/>
        </p:nvPicPr>
        <p:blipFill>
          <a:blip r:embed="rId1"/>
          <a:stretch>
            <a:fillRect/>
          </a:stretch>
        </p:blipFill>
        <p:spPr>
          <a:xfrm>
            <a:off x="0" y="1549821"/>
            <a:ext cx="9065082" cy="263872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6253635"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Trust-Aware Design: One-Way Trading</a:t>
            </a:r>
            <a:endParaRPr lang="en-US" sz="2800" dirty="0">
              <a:latin typeface="Calisto MT" panose="02040603050505030304" pitchFamily="18" charset="77"/>
              <a:cs typeface="Times New Roman" panose="02020603050405020304" pitchFamily="18" charset="0"/>
            </a:endParaRPr>
          </a:p>
        </p:txBody>
      </p:sp>
      <p:sp>
        <p:nvSpPr>
          <p:cNvPr id="4" name="TextBox 3"/>
          <p:cNvSpPr txBox="1"/>
          <p:nvPr/>
        </p:nvSpPr>
        <p:spPr>
          <a:xfrm>
            <a:off x="164791" y="781041"/>
            <a:ext cx="8514635" cy="738664"/>
          </a:xfrm>
          <a:prstGeom prst="rect">
            <a:avLst/>
          </a:prstGeom>
          <a:noFill/>
        </p:spPr>
        <p:txBody>
          <a:bodyPr wrap="square">
            <a:spAutoFit/>
          </a:bodyPr>
          <a:lstStyle/>
          <a:p>
            <a:r>
              <a:rPr lang="en-US" i="1" dirty="0">
                <a:latin typeface="Times New Roman" panose="02020603050405020304" pitchFamily="18" charset="0"/>
                <a:cs typeface="Times New Roman" panose="02020603050405020304" pitchFamily="18" charset="0"/>
              </a:rPr>
              <a:t>In the One-Way Trading problem, we consider </a:t>
            </a:r>
            <a:r>
              <a:rPr lang="en-US" i="1" dirty="0">
                <a:solidFill>
                  <a:srgbClr val="FF0000"/>
                </a:solidFill>
                <a:latin typeface="Times New Roman" panose="02020603050405020304" pitchFamily="18" charset="0"/>
                <a:cs typeface="Times New Roman" panose="02020603050405020304" pitchFamily="18" charset="0"/>
              </a:rPr>
              <a:t>directional movement prediction of tomorrow’s price </a:t>
            </a:r>
            <a:r>
              <a:rPr lang="en-US" i="1" dirty="0">
                <a:latin typeface="Times New Roman" panose="02020603050405020304" pitchFamily="18" charset="0"/>
                <a:cs typeface="Times New Roman" panose="02020603050405020304" pitchFamily="18" charset="0"/>
              </a:rPr>
              <a:t>(UP/DOWN). However, since such predictions are too </a:t>
            </a:r>
            <a:r>
              <a:rPr lang="en-US" i="1" dirty="0">
                <a:solidFill>
                  <a:srgbClr val="FF0000"/>
                </a:solidFill>
                <a:latin typeface="Times New Roman" panose="02020603050405020304" pitchFamily="18" charset="0"/>
                <a:cs typeface="Times New Roman" panose="02020603050405020304" pitchFamily="18" charset="0"/>
              </a:rPr>
              <a:t>myopic</a:t>
            </a:r>
            <a:r>
              <a:rPr lang="en-US" i="1" dirty="0">
                <a:latin typeface="Times New Roman" panose="02020603050405020304" pitchFamily="18" charset="0"/>
                <a:cs typeface="Times New Roman" panose="02020603050405020304" pitchFamily="18" charset="0"/>
              </a:rPr>
              <a:t>, no theoretical guarantees can be established. Thus, we </a:t>
            </a:r>
            <a:r>
              <a:rPr lang="en-US" i="1" dirty="0">
                <a:solidFill>
                  <a:srgbClr val="FF0000"/>
                </a:solidFill>
                <a:latin typeface="Times New Roman" panose="02020603050405020304" pitchFamily="18" charset="0"/>
                <a:cs typeface="Times New Roman" panose="02020603050405020304" pitchFamily="18" charset="0"/>
              </a:rPr>
              <a:t>focus on designing an algorithm that performs well empirically</a:t>
            </a:r>
            <a:r>
              <a:rPr lang="en-US" i="1" dirty="0">
                <a:latin typeface="Times New Roman" panose="02020603050405020304" pitchFamily="18" charset="0"/>
                <a:cs typeface="Times New Roman" panose="02020603050405020304" pitchFamily="18" charset="0"/>
              </a:rPr>
              <a:t>. </a:t>
            </a:r>
            <a:endParaRPr lang="en-US" i="1" dirty="0">
              <a:solidFill>
                <a:srgbClr val="FF0000"/>
              </a:solidFill>
              <a:latin typeface="Times New Roman" panose="02020603050405020304" pitchFamily="18" charset="0"/>
              <a:cs typeface="Times New Roman" panose="02020603050405020304" pitchFamily="18" charset="0"/>
            </a:endParaRPr>
          </a:p>
        </p:txBody>
      </p:sp>
      <p:pic>
        <p:nvPicPr>
          <p:cNvPr id="3" name="Picture 2" descr="A black and white text on a white background&#10;&#10;Description automatically generated"/>
          <p:cNvPicPr>
            <a:picLocks noChangeAspect="1"/>
          </p:cNvPicPr>
          <p:nvPr/>
        </p:nvPicPr>
        <p:blipFill>
          <a:blip r:embed="rId1"/>
          <a:stretch>
            <a:fillRect/>
          </a:stretch>
        </p:blipFill>
        <p:spPr>
          <a:xfrm>
            <a:off x="4048432" y="1519705"/>
            <a:ext cx="4930777" cy="2447127"/>
          </a:xfrm>
          <a:prstGeom prst="rect">
            <a:avLst/>
          </a:prstGeom>
        </p:spPr>
      </p:pic>
      <p:sp>
        <p:nvSpPr>
          <p:cNvPr id="5" name="TextBox 4"/>
          <p:cNvSpPr txBox="1"/>
          <p:nvPr/>
        </p:nvSpPr>
        <p:spPr>
          <a:xfrm>
            <a:off x="27780" y="2498327"/>
            <a:ext cx="3688830" cy="338554"/>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1. Prediction-guided threshold adjustment </a:t>
            </a:r>
            <a:endParaRPr lang="en-US"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64791" y="1808961"/>
            <a:ext cx="3449983"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Our</a:t>
            </a:r>
            <a:r>
              <a:rPr lang="zh-CN" altLang="en-US" sz="2000"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Algorithm: Empirical OTA</a:t>
            </a:r>
            <a:endParaRPr lang="en-US"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64791" y="4245089"/>
            <a:ext cx="8868596" cy="738664"/>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*The backbone of our algorithm design is largely inspired by (Sun et al., 2021 SIGMETRICS). The core idea is closely</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connected to Yao’s minimax principle (Yao, 1977 FOCS) and the equalizing strategies (</a:t>
            </a:r>
            <a:r>
              <a:rPr lang="en-US" i="1" dirty="0" err="1">
                <a:latin typeface="Times New Roman" panose="02020603050405020304" pitchFamily="18" charset="0"/>
                <a:cs typeface="Times New Roman" panose="02020603050405020304" pitchFamily="18" charset="0"/>
              </a:rPr>
              <a:t>Roughgarden</a:t>
            </a:r>
            <a:r>
              <a:rPr lang="en-US" i="1" dirty="0">
                <a:latin typeface="Times New Roman" panose="02020603050405020304" pitchFamily="18" charset="0"/>
                <a:cs typeface="Times New Roman" panose="02020603050405020304" pitchFamily="18" charset="0"/>
              </a:rPr>
              <a:t>, 2007 Book)</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commonly used in algorithmic game theory. </a:t>
            </a:r>
            <a:endParaRPr lang="en-US" i="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36434" y="2849139"/>
            <a:ext cx="4575686" cy="338554"/>
          </a:xfrm>
          <a:prstGeom prst="rect">
            <a:avLst/>
          </a:prstGeom>
          <a:noFill/>
        </p:spPr>
        <p:txBody>
          <a:bodyPr wrap="square">
            <a:spAutoFit/>
          </a:bodyPr>
          <a:lstStyle/>
          <a:p>
            <a:r>
              <a:rPr lang="en-US" altLang="zh-CN" sz="1600" dirty="0">
                <a:latin typeface="Times New Roman" panose="02020603050405020304" pitchFamily="18" charset="0"/>
                <a:cs typeface="Times New Roman" panose="02020603050405020304" pitchFamily="18" charset="0"/>
              </a:rPr>
              <a:t>2.</a:t>
            </a:r>
            <a:r>
              <a:rPr lang="zh-CN" altLang="en-US"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Backup and recovery for wrong predictions </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6450805"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Experimental Results: Machine Learning</a:t>
            </a:r>
            <a:endParaRPr lang="en-US" sz="2800" dirty="0">
              <a:latin typeface="Calisto MT" panose="02040603050505030304" pitchFamily="18" charset="77"/>
              <a:cs typeface="Times New Roman" panose="02020603050405020304" pitchFamily="18" charset="0"/>
            </a:endParaRPr>
          </a:p>
        </p:txBody>
      </p:sp>
      <p:pic>
        <p:nvPicPr>
          <p:cNvPr id="6" name="Picture 5" descr="A table with numbers and text&#10;&#10;Description automatically generated"/>
          <p:cNvPicPr>
            <a:picLocks noChangeAspect="1"/>
          </p:cNvPicPr>
          <p:nvPr/>
        </p:nvPicPr>
        <p:blipFill rotWithShape="1">
          <a:blip r:embed="rId1"/>
          <a:srcRect t="16232"/>
          <a:stretch>
            <a:fillRect/>
          </a:stretch>
        </p:blipFill>
        <p:spPr>
          <a:xfrm>
            <a:off x="198076" y="3074786"/>
            <a:ext cx="4373923" cy="1311309"/>
          </a:xfrm>
          <a:prstGeom prst="rect">
            <a:avLst/>
          </a:prstGeom>
        </p:spPr>
      </p:pic>
      <p:sp>
        <p:nvSpPr>
          <p:cNvPr id="11" name="TextBox 10"/>
          <p:cNvSpPr txBox="1"/>
          <p:nvPr/>
        </p:nvSpPr>
        <p:spPr>
          <a:xfrm>
            <a:off x="164791" y="619061"/>
            <a:ext cx="2685351" cy="369332"/>
          </a:xfrm>
          <a:prstGeom prst="rect">
            <a:avLst/>
          </a:prstGeom>
          <a:noFill/>
        </p:spPr>
        <p:txBody>
          <a:bodyPr wrap="none" rtlCol="0">
            <a:spAutoFit/>
          </a:bodyPr>
          <a:lstStyle/>
          <a:p>
            <a:r>
              <a:rPr lang="en-US" sz="1800" dirty="0">
                <a:highlight>
                  <a:srgbClr val="FFFF00"/>
                </a:highlight>
                <a:latin typeface="Times New Roman" panose="02020603050405020304" pitchFamily="18" charset="0"/>
                <a:cs typeface="Times New Roman" panose="02020603050405020304" pitchFamily="18" charset="0"/>
              </a:rPr>
              <a:t>Maximum Price Prediction</a:t>
            </a:r>
            <a:endParaRPr lang="en-US" sz="1800" dirty="0">
              <a:highlight>
                <a:srgbClr val="FFFF00"/>
              </a:highlight>
              <a:latin typeface="Times New Roman" panose="02020603050405020304" pitchFamily="18" charset="0"/>
              <a:cs typeface="Times New Roman" panose="02020603050405020304" pitchFamily="18" charset="0"/>
            </a:endParaRPr>
          </a:p>
        </p:txBody>
      </p:sp>
      <p:pic>
        <p:nvPicPr>
          <p:cNvPr id="14" name="Picture 13" descr="A graph showing the price of a stock market&#10;&#10;Description automatically generated"/>
          <p:cNvPicPr>
            <a:picLocks noChangeAspect="1"/>
          </p:cNvPicPr>
          <p:nvPr/>
        </p:nvPicPr>
        <p:blipFill>
          <a:blip r:embed="rId2"/>
          <a:stretch>
            <a:fillRect/>
          </a:stretch>
        </p:blipFill>
        <p:spPr>
          <a:xfrm>
            <a:off x="927802" y="1045715"/>
            <a:ext cx="2845850" cy="1526035"/>
          </a:xfrm>
          <a:prstGeom prst="rect">
            <a:avLst/>
          </a:prstGeom>
        </p:spPr>
      </p:pic>
      <p:pic>
        <p:nvPicPr>
          <p:cNvPr id="16" name="Picture 15" descr="A close-up of a document&#10;&#10;Description automatically generated"/>
          <p:cNvPicPr>
            <a:picLocks noChangeAspect="1"/>
          </p:cNvPicPr>
          <p:nvPr/>
        </p:nvPicPr>
        <p:blipFill>
          <a:blip r:embed="rId3"/>
          <a:stretch>
            <a:fillRect/>
          </a:stretch>
        </p:blipFill>
        <p:spPr>
          <a:xfrm>
            <a:off x="4236884" y="1424815"/>
            <a:ext cx="4306196" cy="767833"/>
          </a:xfrm>
          <a:prstGeom prst="rect">
            <a:avLst/>
          </a:prstGeom>
        </p:spPr>
      </p:pic>
      <p:sp>
        <p:nvSpPr>
          <p:cNvPr id="17" name="TextBox 16"/>
          <p:cNvSpPr txBox="1"/>
          <p:nvPr/>
        </p:nvSpPr>
        <p:spPr>
          <a:xfrm>
            <a:off x="164790" y="2629072"/>
            <a:ext cx="3288080" cy="369332"/>
          </a:xfrm>
          <a:prstGeom prst="rect">
            <a:avLst/>
          </a:prstGeom>
          <a:noFill/>
        </p:spPr>
        <p:txBody>
          <a:bodyPr wrap="none" rtlCol="0">
            <a:spAutoFit/>
          </a:bodyPr>
          <a:lstStyle/>
          <a:p>
            <a:r>
              <a:rPr lang="en-US" sz="1800" dirty="0">
                <a:highlight>
                  <a:srgbClr val="FFFF00"/>
                </a:highlight>
                <a:latin typeface="Times New Roman" panose="02020603050405020304" pitchFamily="18" charset="0"/>
                <a:cs typeface="Times New Roman" panose="02020603050405020304" pitchFamily="18" charset="0"/>
              </a:rPr>
              <a:t>Directional Movement Prediction</a:t>
            </a:r>
            <a:endParaRPr lang="en-US" sz="1800" dirty="0">
              <a:highlight>
                <a:srgbClr val="FFFF00"/>
              </a:highlight>
              <a:latin typeface="Times New Roman" panose="02020603050405020304" pitchFamily="18" charset="0"/>
              <a:cs typeface="Times New Roman" panose="02020603050405020304" pitchFamily="18" charset="0"/>
            </a:endParaRPr>
          </a:p>
        </p:txBody>
      </p:sp>
      <p:pic>
        <p:nvPicPr>
          <p:cNvPr id="19" name="图片 21" descr="upload_post_object_v2_72656358"/>
          <p:cNvPicPr>
            <a:picLocks noChangeAspect="1"/>
          </p:cNvPicPr>
          <p:nvPr/>
        </p:nvPicPr>
        <p:blipFill>
          <a:blip r:embed="rId4"/>
          <a:stretch>
            <a:fillRect/>
          </a:stretch>
        </p:blipFill>
        <p:spPr>
          <a:xfrm>
            <a:off x="5181697" y="3134032"/>
            <a:ext cx="2867797" cy="1231491"/>
          </a:xfrm>
          <a:prstGeom prst="rect">
            <a:avLst/>
          </a:prstGeom>
        </p:spPr>
      </p:pic>
      <p:sp>
        <p:nvSpPr>
          <p:cNvPr id="20" name="TextBox 19"/>
          <p:cNvSpPr txBox="1"/>
          <p:nvPr/>
        </p:nvSpPr>
        <p:spPr>
          <a:xfrm>
            <a:off x="5395548" y="2796964"/>
            <a:ext cx="2308645"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If two-way trading is allowed</a:t>
            </a:r>
            <a:endParaRPr lang="en-US" i="1"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164790" y="4524439"/>
            <a:ext cx="9102172" cy="738664"/>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*In Directional Movement Prediction, we observe mode collapse in GANs. Considering the highly complex, non-stationary,</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and noisy nature of stock market data, such behavior is both reasonable and anticipated. </a:t>
            </a:r>
            <a:endParaRPr lang="en-US" i="1" dirty="0">
              <a:latin typeface="Times New Roman" panose="02020603050405020304" pitchFamily="18" charset="0"/>
              <a:cs typeface="Times New Roman" panose="02020603050405020304" pitchFamily="18" charset="0"/>
            </a:endParaRP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7443063"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Experimental Results: </a:t>
            </a:r>
            <a:r>
              <a:rPr lang="en-US" altLang="zh-CN" sz="2800" dirty="0">
                <a:latin typeface="Calisto MT" panose="02040603050505030304" pitchFamily="18" charset="77"/>
                <a:cs typeface="Times New Roman" panose="02020603050405020304" pitchFamily="18" charset="0"/>
              </a:rPr>
              <a:t>Trust-Aware Mechanism</a:t>
            </a:r>
            <a:endParaRPr lang="en-US" sz="2800" dirty="0">
              <a:latin typeface="Calisto MT" panose="02040603050505030304" pitchFamily="18" charset="77"/>
              <a:cs typeface="Times New Roman" panose="02020603050405020304" pitchFamily="18" charset="0"/>
            </a:endParaRPr>
          </a:p>
        </p:txBody>
      </p:sp>
      <p:sp>
        <p:nvSpPr>
          <p:cNvPr id="11" name="TextBox 10"/>
          <p:cNvSpPr txBox="1"/>
          <p:nvPr/>
        </p:nvSpPr>
        <p:spPr>
          <a:xfrm>
            <a:off x="843217" y="650724"/>
            <a:ext cx="2736647" cy="646331"/>
          </a:xfrm>
          <a:prstGeom prst="rect">
            <a:avLst/>
          </a:prstGeom>
          <a:noFill/>
        </p:spPr>
        <p:txBody>
          <a:bodyPr wrap="none" rtlCol="0">
            <a:spAutoFit/>
          </a:bodyPr>
          <a:lstStyle/>
          <a:p>
            <a:pPr algn="ctr"/>
            <a:r>
              <a:rPr lang="en-US" sz="1800" dirty="0">
                <a:highlight>
                  <a:srgbClr val="FFFF00"/>
                </a:highlight>
                <a:latin typeface="Times New Roman" panose="02020603050405020304" pitchFamily="18" charset="0"/>
                <a:cs typeface="Times New Roman" panose="02020603050405020304" pitchFamily="18" charset="0"/>
              </a:rPr>
              <a:t>One-Max Search with </a:t>
            </a:r>
            <a:endParaRPr lang="en-US" sz="1800" dirty="0">
              <a:highlight>
                <a:srgbClr val="FFFF00"/>
              </a:highlight>
              <a:latin typeface="Times New Roman" panose="02020603050405020304" pitchFamily="18" charset="0"/>
              <a:cs typeface="Times New Roman" panose="02020603050405020304" pitchFamily="18" charset="0"/>
            </a:endParaRPr>
          </a:p>
          <a:p>
            <a:pPr algn="ctr"/>
            <a:r>
              <a:rPr lang="en-US" sz="1800" dirty="0">
                <a:highlight>
                  <a:srgbClr val="FFFF00"/>
                </a:highlight>
                <a:latin typeface="Times New Roman" panose="02020603050405020304" pitchFamily="18" charset="0"/>
                <a:cs typeface="Times New Roman" panose="02020603050405020304" pitchFamily="18" charset="0"/>
              </a:rPr>
              <a:t>Maximum Price Movement</a:t>
            </a:r>
            <a:endParaRPr lang="en-US" sz="1800" dirty="0">
              <a:highlight>
                <a:srgbClr val="FFFF00"/>
              </a:highlight>
              <a:latin typeface="Times New Roman" panose="02020603050405020304" pitchFamily="18" charset="0"/>
              <a:cs typeface="Times New Roman" panose="02020603050405020304" pitchFamily="18" charset="0"/>
            </a:endParaRPr>
          </a:p>
        </p:txBody>
      </p:sp>
      <p:sp>
        <p:nvSpPr>
          <p:cNvPr id="17" name="TextBox 16"/>
          <p:cNvSpPr txBox="1"/>
          <p:nvPr/>
        </p:nvSpPr>
        <p:spPr>
          <a:xfrm>
            <a:off x="4800599" y="650723"/>
            <a:ext cx="4006143" cy="646331"/>
          </a:xfrm>
          <a:prstGeom prst="rect">
            <a:avLst/>
          </a:prstGeom>
          <a:noFill/>
        </p:spPr>
        <p:txBody>
          <a:bodyPr wrap="square" rtlCol="0">
            <a:spAutoFit/>
          </a:bodyPr>
          <a:lstStyle/>
          <a:p>
            <a:pPr algn="ctr"/>
            <a:r>
              <a:rPr lang="en-US" sz="1800" dirty="0">
                <a:highlight>
                  <a:srgbClr val="FFFF00"/>
                </a:highlight>
                <a:latin typeface="Times New Roman" panose="02020603050405020304" pitchFamily="18" charset="0"/>
                <a:cs typeface="Times New Roman" panose="02020603050405020304" pitchFamily="18" charset="0"/>
              </a:rPr>
              <a:t>One-Way Trading with </a:t>
            </a:r>
            <a:endParaRPr lang="en-US" sz="1800" dirty="0">
              <a:highlight>
                <a:srgbClr val="FFFF00"/>
              </a:highlight>
              <a:latin typeface="Times New Roman" panose="02020603050405020304" pitchFamily="18" charset="0"/>
              <a:cs typeface="Times New Roman" panose="02020603050405020304" pitchFamily="18" charset="0"/>
            </a:endParaRPr>
          </a:p>
          <a:p>
            <a:pPr algn="ctr"/>
            <a:r>
              <a:rPr lang="en-US" sz="1800" dirty="0">
                <a:highlight>
                  <a:srgbClr val="FFFF00"/>
                </a:highlight>
                <a:latin typeface="Times New Roman" panose="02020603050405020304" pitchFamily="18" charset="0"/>
                <a:cs typeface="Times New Roman" panose="02020603050405020304" pitchFamily="18" charset="0"/>
              </a:rPr>
              <a:t>Directional Movement Prediction</a:t>
            </a:r>
            <a:endParaRPr lang="en-US" sz="1800" dirty="0">
              <a:highlight>
                <a:srgbClr val="FFFF00"/>
              </a:highlight>
              <a:latin typeface="Times New Roman" panose="02020603050405020304" pitchFamily="18" charset="0"/>
              <a:cs typeface="Times New Roman" panose="02020603050405020304" pitchFamily="18" charset="0"/>
            </a:endParaRPr>
          </a:p>
        </p:txBody>
      </p:sp>
      <p:pic>
        <p:nvPicPr>
          <p:cNvPr id="3" name="Picture 2" descr="A graph showing the average of the average of the average of the average of the average of the average of the average of the average of the average of the average of the average of the average of&#10;&#10;Description automatically generated"/>
          <p:cNvPicPr>
            <a:picLocks noChangeAspect="1"/>
          </p:cNvPicPr>
          <p:nvPr/>
        </p:nvPicPr>
        <p:blipFill>
          <a:blip r:embed="rId1"/>
          <a:stretch>
            <a:fillRect/>
          </a:stretch>
        </p:blipFill>
        <p:spPr>
          <a:xfrm>
            <a:off x="0" y="1371255"/>
            <a:ext cx="4085303" cy="2597555"/>
          </a:xfrm>
          <a:prstGeom prst="rect">
            <a:avLst/>
          </a:prstGeom>
        </p:spPr>
      </p:pic>
      <p:pic>
        <p:nvPicPr>
          <p:cNvPr id="5" name="Picture 4" descr="A graph showing the value of a company&#10;&#10;Description automatically generated"/>
          <p:cNvPicPr>
            <a:picLocks noChangeAspect="1"/>
          </p:cNvPicPr>
          <p:nvPr/>
        </p:nvPicPr>
        <p:blipFill>
          <a:blip r:embed="rId2"/>
          <a:stretch>
            <a:fillRect/>
          </a:stretch>
        </p:blipFill>
        <p:spPr>
          <a:xfrm>
            <a:off x="4583440" y="1371255"/>
            <a:ext cx="4457322" cy="2597555"/>
          </a:xfrm>
          <a:prstGeom prst="rect">
            <a:avLst/>
          </a:prstGeom>
        </p:spPr>
      </p:pic>
      <p:sp>
        <p:nvSpPr>
          <p:cNvPr id="7" name="TextBox 6"/>
          <p:cNvSpPr txBox="1"/>
          <p:nvPr/>
        </p:nvSpPr>
        <p:spPr>
          <a:xfrm>
            <a:off x="164791" y="4343400"/>
            <a:ext cx="8053808" cy="523220"/>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*Evaluation Metrics: Empirical Competitive Ratio (defined as the cumulative ratio between online outcomes </a:t>
            </a:r>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and offline optimum)</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64791" y="159747"/>
            <a:ext cx="2985113" cy="523220"/>
          </a:xfrm>
          <a:prstGeom prst="rect">
            <a:avLst/>
          </a:prstGeom>
          <a:noFill/>
        </p:spPr>
        <p:txBody>
          <a:bodyPr wrap="none" rtlCol="0">
            <a:spAutoFit/>
          </a:bodyPr>
          <a:lstStyle/>
          <a:p>
            <a:r>
              <a:rPr lang="en-US" sz="2800" dirty="0">
                <a:latin typeface="Calisto MT" panose="02040603050505030304" pitchFamily="18" charset="77"/>
                <a:cs typeface="Times New Roman" panose="02020603050405020304" pitchFamily="18" charset="0"/>
              </a:rPr>
              <a:t>Future Directions</a:t>
            </a:r>
            <a:endParaRPr lang="en-US" sz="2800" dirty="0">
              <a:latin typeface="Calisto MT" panose="02040603050505030304" pitchFamily="18" charset="77"/>
              <a:cs typeface="Times New Roman" panose="02020603050405020304" pitchFamily="18" charset="0"/>
            </a:endParaRPr>
          </a:p>
        </p:txBody>
      </p:sp>
      <p:sp>
        <p:nvSpPr>
          <p:cNvPr id="2" name="TextBox 1"/>
          <p:cNvSpPr txBox="1"/>
          <p:nvPr/>
        </p:nvSpPr>
        <p:spPr>
          <a:xfrm>
            <a:off x="383459" y="855406"/>
            <a:ext cx="7167347" cy="369332"/>
          </a:xfrm>
          <a:prstGeom prst="rect">
            <a:avLst/>
          </a:prstGeom>
          <a:noFill/>
        </p:spPr>
        <p:txBody>
          <a:bodyPr wrap="none" rtlCol="0">
            <a:spAutoFit/>
          </a:bodyPr>
          <a:lstStyle/>
          <a:p>
            <a:r>
              <a:rPr lang="en-US" sz="1800" dirty="0">
                <a:highlight>
                  <a:srgbClr val="FFFF00"/>
                </a:highlight>
                <a:latin typeface="Times New Roman" panose="02020603050405020304" pitchFamily="18" charset="0"/>
                <a:cs typeface="Times New Roman" panose="02020603050405020304" pitchFamily="18" charset="0"/>
              </a:rPr>
              <a:t>1. End-to-End Integration of ML Predictions and Trust-Aware Mechanisms</a:t>
            </a:r>
            <a:endParaRPr lang="en-US" sz="1800" dirty="0">
              <a:highlight>
                <a:srgbClr val="FFFF00"/>
              </a:highlight>
              <a:latin typeface="Times New Roman" panose="02020603050405020304" pitchFamily="18" charset="0"/>
              <a:cs typeface="Times New Roman" panose="02020603050405020304" pitchFamily="18" charset="0"/>
            </a:endParaRPr>
          </a:p>
        </p:txBody>
      </p:sp>
      <p:sp>
        <p:nvSpPr>
          <p:cNvPr id="8" name="TextBox 7"/>
          <p:cNvSpPr txBox="1"/>
          <p:nvPr/>
        </p:nvSpPr>
        <p:spPr>
          <a:xfrm>
            <a:off x="442450" y="1330922"/>
            <a:ext cx="8089491" cy="1169551"/>
          </a:xfrm>
          <a:prstGeom prst="rect">
            <a:avLst/>
          </a:prstGeom>
          <a:noFill/>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 observe that recent work, such as </a:t>
            </a:r>
            <a:r>
              <a:rPr lang="en-US" i="1" dirty="0">
                <a:latin typeface="Times New Roman" panose="02020603050405020304" pitchFamily="18" charset="0"/>
                <a:cs typeface="Times New Roman" panose="02020603050405020304" pitchFamily="18" charset="0"/>
              </a:rPr>
              <a:t>Online Algorithms with Uncertainty-Quantified Predictions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(Sun et al., ICML 2024), </a:t>
            </a:r>
            <a:r>
              <a:rPr lang="en-US" dirty="0">
                <a:latin typeface="Times New Roman" panose="02020603050405020304" pitchFamily="18" charset="0"/>
                <a:cs typeface="Times New Roman" panose="02020603050405020304" pitchFamily="18" charset="0"/>
              </a:rPr>
              <a:t>explores leveraging auxiliary information (e.g., reliability estimates) to improve online decision-making. </a:t>
            </a: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Additionally, refining ML loss functions</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in the training process</a:t>
            </a:r>
            <a:r>
              <a:rPr lang="en-US" dirty="0">
                <a:latin typeface="Times New Roman" panose="02020603050405020304" pitchFamily="18" charset="0"/>
                <a:cs typeface="Times New Roman" panose="02020603050405020304" pitchFamily="18" charset="0"/>
              </a:rPr>
              <a:t> to better align with online performance objectives is a promising research direction. </a:t>
            </a:r>
            <a:endParaRPr lang="en-US"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42450" y="2866103"/>
            <a:ext cx="6808274" cy="369332"/>
          </a:xfrm>
          <a:prstGeom prst="rect">
            <a:avLst/>
          </a:prstGeom>
          <a:noFill/>
        </p:spPr>
        <p:txBody>
          <a:bodyPr wrap="none" rtlCol="0">
            <a:spAutoFit/>
          </a:bodyPr>
          <a:lstStyle/>
          <a:p>
            <a:r>
              <a:rPr lang="en-US" altLang="zh-CN" sz="1800" dirty="0">
                <a:highlight>
                  <a:srgbClr val="FFFF00"/>
                </a:highlight>
                <a:latin typeface="Times New Roman" panose="02020603050405020304" pitchFamily="18" charset="0"/>
                <a:cs typeface="Times New Roman" panose="02020603050405020304" pitchFamily="18" charset="0"/>
              </a:rPr>
              <a:t>2.</a:t>
            </a:r>
            <a:r>
              <a:rPr lang="zh-CN" altLang="en-US" sz="1800" dirty="0">
                <a:highlight>
                  <a:srgbClr val="FFFF00"/>
                </a:highlight>
                <a:latin typeface="Times New Roman" panose="02020603050405020304" pitchFamily="18" charset="0"/>
                <a:cs typeface="Times New Roman" panose="02020603050405020304" pitchFamily="18" charset="0"/>
              </a:rPr>
              <a:t> </a:t>
            </a:r>
            <a:r>
              <a:rPr lang="en-US" altLang="zh-CN" sz="1800" dirty="0">
                <a:highlight>
                  <a:srgbClr val="FFFF00"/>
                </a:highlight>
                <a:latin typeface="Times New Roman" panose="02020603050405020304" pitchFamily="18" charset="0"/>
                <a:cs typeface="Times New Roman" panose="02020603050405020304" pitchFamily="18" charset="0"/>
              </a:rPr>
              <a:t>Extending</a:t>
            </a:r>
            <a:r>
              <a:rPr lang="zh-CN" altLang="en-US" sz="1800" dirty="0">
                <a:highlight>
                  <a:srgbClr val="FFFF00"/>
                </a:highlight>
                <a:latin typeface="Times New Roman" panose="02020603050405020304" pitchFamily="18" charset="0"/>
                <a:cs typeface="Times New Roman" panose="02020603050405020304" pitchFamily="18" charset="0"/>
              </a:rPr>
              <a:t> </a:t>
            </a:r>
            <a:r>
              <a:rPr lang="en-US" altLang="zh-CN" sz="1800" dirty="0">
                <a:highlight>
                  <a:srgbClr val="FFFF00"/>
                </a:highlight>
                <a:latin typeface="Times New Roman" panose="02020603050405020304" pitchFamily="18" charset="0"/>
                <a:cs typeface="Times New Roman" panose="02020603050405020304" pitchFamily="18" charset="0"/>
              </a:rPr>
              <a:t>of Our Framework to Broader Classes of Online Problems</a:t>
            </a:r>
            <a:endParaRPr lang="en-US" sz="1800" dirty="0">
              <a:highlight>
                <a:srgbClr val="FFFF00"/>
              </a:highlight>
              <a:latin typeface="Times New Roman" panose="02020603050405020304" pitchFamily="18" charset="0"/>
              <a:cs typeface="Times New Roman" panose="02020603050405020304" pitchFamily="18" charset="0"/>
            </a:endParaRPr>
          </a:p>
        </p:txBody>
      </p:sp>
      <p:sp>
        <p:nvSpPr>
          <p:cNvPr id="15" name="TextBox 14"/>
          <p:cNvSpPr txBox="1"/>
          <p:nvPr/>
        </p:nvSpPr>
        <p:spPr>
          <a:xfrm>
            <a:off x="759542" y="3401480"/>
            <a:ext cx="7772399" cy="1169551"/>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Our framework can potentially be extended to more general online decision-making problems, such as Metrical Task Systems (MTS). Recent </a:t>
            </a:r>
            <a:r>
              <a:rPr lang="en-US" i="1" dirty="0">
                <a:latin typeface="Times New Roman" panose="02020603050405020304" pitchFamily="18" charset="0"/>
                <a:cs typeface="Times New Roman" panose="02020603050405020304" pitchFamily="18" charset="0"/>
              </a:rPr>
              <a:t>works (Christianson et al., 2023 AISTATS; Antoniadis et al., 2023 ICML) </a:t>
            </a:r>
            <a:r>
              <a:rPr lang="en-US" dirty="0">
                <a:latin typeface="Times New Roman" panose="02020603050405020304" pitchFamily="18" charset="0"/>
                <a:cs typeface="Times New Roman" panose="02020603050405020304" pitchFamily="18" charset="0"/>
              </a:rPr>
              <a:t>have studied robustness-consistency tradeoffs in MTS settings, suggesting that trust-aware mechanisms could play a crucial role in designing learning-augmented online algorithms under complex cost structures. </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sp>
        <p:nvSpPr>
          <p:cNvPr id="1253" name="Google Shape;1253;p27"/>
          <p:cNvSpPr txBox="1">
            <a:spLocks noGrp="1"/>
          </p:cNvSpPr>
          <p:nvPr>
            <p:ph type="ctrTitle"/>
          </p:nvPr>
        </p:nvSpPr>
        <p:spPr>
          <a:xfrm>
            <a:off x="124445" y="1749139"/>
            <a:ext cx="8949256" cy="1576260"/>
          </a:xfrm>
          <a:prstGeom prst="rect">
            <a:avLst/>
          </a:prstGeom>
        </p:spPr>
        <p:txBody>
          <a:bodyPr spcFirstLastPara="1" wrap="square" lIns="91425" tIns="91425" rIns="91425" bIns="91425" anchor="ctr" anchorCtr="0">
            <a:noAutofit/>
          </a:bodyPr>
          <a:lstStyle/>
          <a:p>
            <a:pPr marL="0" lvl="0" indent="0" algn="ctr" rtl="0">
              <a:lnSpc>
                <a:spcPct val="110000"/>
              </a:lnSpc>
              <a:spcBef>
                <a:spcPts val="0"/>
              </a:spcBef>
              <a:spcAft>
                <a:spcPts val="0"/>
              </a:spcAft>
              <a:buNone/>
            </a:pPr>
            <a:r>
              <a:rPr lang="en-US" altLang="zh-CN" sz="3200" i="1" dirty="0">
                <a:solidFill>
                  <a:schemeClr val="tx2">
                    <a:lumMod val="10000"/>
                  </a:schemeClr>
                </a:solidFill>
                <a:latin typeface="Times New Roman" panose="02020603050405020304" pitchFamily="18" charset="0"/>
                <a:cs typeface="Times New Roman" panose="02020603050405020304" pitchFamily="18" charset="0"/>
              </a:rPr>
              <a:t>Don’t trust too much, don’t trust blindly. Trust wisely!</a:t>
            </a:r>
            <a:endParaRPr lang="en-US" altLang="zh-CN" sz="3200" i="1" dirty="0">
              <a:solidFill>
                <a:schemeClr val="tx2">
                  <a:lumMod val="10000"/>
                </a:schemeClr>
              </a:solidFill>
              <a:latin typeface="Times New Roman" panose="02020603050405020304" pitchFamily="18" charset="0"/>
              <a:cs typeface="Times New Roman" panose="02020603050405020304" pitchFamily="18" charset="0"/>
            </a:endParaRPr>
          </a:p>
        </p:txBody>
      </p:sp>
      <p:grpSp>
        <p:nvGrpSpPr>
          <p:cNvPr id="1255" name="Google Shape;1255;p27"/>
          <p:cNvGrpSpPr/>
          <p:nvPr/>
        </p:nvGrpSpPr>
        <p:grpSpPr>
          <a:xfrm>
            <a:off x="124445" y="0"/>
            <a:ext cx="8949256" cy="1459006"/>
            <a:chOff x="-53637" y="110400"/>
            <a:chExt cx="9251275" cy="1920296"/>
          </a:xfrm>
        </p:grpSpPr>
        <p:grpSp>
          <p:nvGrpSpPr>
            <p:cNvPr id="1256" name="Google Shape;1256;p27"/>
            <p:cNvGrpSpPr/>
            <p:nvPr/>
          </p:nvGrpSpPr>
          <p:grpSpPr>
            <a:xfrm>
              <a:off x="-1" y="1900931"/>
              <a:ext cx="9144134" cy="129765"/>
              <a:chOff x="237925" y="603400"/>
              <a:chExt cx="3162200" cy="44875"/>
            </a:xfrm>
          </p:grpSpPr>
          <p:sp>
            <p:nvSpPr>
              <p:cNvPr id="1257" name="Google Shape;1257;p27"/>
              <p:cNvSpPr/>
              <p:nvPr/>
            </p:nvSpPr>
            <p:spPr>
              <a:xfrm>
                <a:off x="238125" y="603400"/>
                <a:ext cx="3162000" cy="7850"/>
              </a:xfrm>
              <a:custGeom>
                <a:avLst/>
                <a:gdLst/>
                <a:ahLst/>
                <a:cxnLst/>
                <a:rect l="l" t="t" r="r" b="b"/>
                <a:pathLst>
                  <a:path w="126480" h="314" extrusionOk="0">
                    <a:moveTo>
                      <a:pt x="0" y="0"/>
                    </a:moveTo>
                    <a:lnTo>
                      <a:pt x="0" y="314"/>
                    </a:lnTo>
                    <a:lnTo>
                      <a:pt x="126479" y="314"/>
                    </a:lnTo>
                    <a:lnTo>
                      <a:pt x="1264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8" name="Google Shape;1258;p27"/>
              <p:cNvSpPr/>
              <p:nvPr/>
            </p:nvSpPr>
            <p:spPr>
              <a:xfrm>
                <a:off x="237925" y="636525"/>
                <a:ext cx="3147200" cy="11750"/>
              </a:xfrm>
              <a:custGeom>
                <a:avLst/>
                <a:gdLst/>
                <a:ahLst/>
                <a:cxnLst/>
                <a:rect l="l" t="t" r="r" b="b"/>
                <a:pathLst>
                  <a:path w="125888" h="470" extrusionOk="0">
                    <a:moveTo>
                      <a:pt x="1" y="1"/>
                    </a:moveTo>
                    <a:lnTo>
                      <a:pt x="1" y="470"/>
                    </a:lnTo>
                    <a:lnTo>
                      <a:pt x="157" y="470"/>
                    </a:lnTo>
                    <a:lnTo>
                      <a:pt x="157" y="1"/>
                    </a:lnTo>
                    <a:close/>
                    <a:moveTo>
                      <a:pt x="947" y="1"/>
                    </a:moveTo>
                    <a:lnTo>
                      <a:pt x="947" y="470"/>
                    </a:lnTo>
                    <a:lnTo>
                      <a:pt x="1095" y="470"/>
                    </a:lnTo>
                    <a:lnTo>
                      <a:pt x="1103" y="1"/>
                    </a:lnTo>
                    <a:close/>
                    <a:moveTo>
                      <a:pt x="1876" y="1"/>
                    </a:moveTo>
                    <a:lnTo>
                      <a:pt x="1876" y="470"/>
                    </a:lnTo>
                    <a:lnTo>
                      <a:pt x="2032" y="470"/>
                    </a:lnTo>
                    <a:lnTo>
                      <a:pt x="2032" y="1"/>
                    </a:lnTo>
                    <a:close/>
                    <a:moveTo>
                      <a:pt x="2815" y="1"/>
                    </a:moveTo>
                    <a:lnTo>
                      <a:pt x="2815" y="470"/>
                    </a:lnTo>
                    <a:lnTo>
                      <a:pt x="2971" y="470"/>
                    </a:lnTo>
                    <a:lnTo>
                      <a:pt x="2971" y="1"/>
                    </a:lnTo>
                    <a:close/>
                    <a:moveTo>
                      <a:pt x="3754" y="1"/>
                    </a:moveTo>
                    <a:lnTo>
                      <a:pt x="3754" y="470"/>
                    </a:lnTo>
                    <a:lnTo>
                      <a:pt x="3909" y="470"/>
                    </a:lnTo>
                    <a:lnTo>
                      <a:pt x="3909" y="1"/>
                    </a:lnTo>
                    <a:close/>
                    <a:moveTo>
                      <a:pt x="4692" y="1"/>
                    </a:moveTo>
                    <a:lnTo>
                      <a:pt x="4692" y="470"/>
                    </a:lnTo>
                    <a:lnTo>
                      <a:pt x="4848" y="470"/>
                    </a:lnTo>
                    <a:lnTo>
                      <a:pt x="4848" y="1"/>
                    </a:lnTo>
                    <a:close/>
                    <a:moveTo>
                      <a:pt x="5631" y="1"/>
                    </a:moveTo>
                    <a:lnTo>
                      <a:pt x="5631" y="470"/>
                    </a:lnTo>
                    <a:lnTo>
                      <a:pt x="5787" y="470"/>
                    </a:lnTo>
                    <a:lnTo>
                      <a:pt x="5787" y="1"/>
                    </a:lnTo>
                    <a:close/>
                    <a:moveTo>
                      <a:pt x="6570" y="1"/>
                    </a:moveTo>
                    <a:lnTo>
                      <a:pt x="6570" y="470"/>
                    </a:lnTo>
                    <a:lnTo>
                      <a:pt x="6725" y="470"/>
                    </a:lnTo>
                    <a:lnTo>
                      <a:pt x="6725" y="1"/>
                    </a:lnTo>
                    <a:close/>
                    <a:moveTo>
                      <a:pt x="7506" y="1"/>
                    </a:moveTo>
                    <a:lnTo>
                      <a:pt x="7506" y="470"/>
                    </a:lnTo>
                    <a:lnTo>
                      <a:pt x="7664" y="470"/>
                    </a:lnTo>
                    <a:lnTo>
                      <a:pt x="7664" y="1"/>
                    </a:lnTo>
                    <a:close/>
                    <a:moveTo>
                      <a:pt x="8445" y="1"/>
                    </a:moveTo>
                    <a:lnTo>
                      <a:pt x="8445" y="470"/>
                    </a:lnTo>
                    <a:lnTo>
                      <a:pt x="8601" y="470"/>
                    </a:lnTo>
                    <a:lnTo>
                      <a:pt x="8601" y="1"/>
                    </a:lnTo>
                    <a:close/>
                    <a:moveTo>
                      <a:pt x="9384" y="1"/>
                    </a:moveTo>
                    <a:lnTo>
                      <a:pt x="9384" y="470"/>
                    </a:lnTo>
                    <a:lnTo>
                      <a:pt x="9540" y="470"/>
                    </a:lnTo>
                    <a:lnTo>
                      <a:pt x="9540" y="1"/>
                    </a:lnTo>
                    <a:close/>
                    <a:moveTo>
                      <a:pt x="10328" y="1"/>
                    </a:moveTo>
                    <a:lnTo>
                      <a:pt x="10328" y="470"/>
                    </a:lnTo>
                    <a:lnTo>
                      <a:pt x="10478" y="470"/>
                    </a:lnTo>
                    <a:lnTo>
                      <a:pt x="10486" y="1"/>
                    </a:lnTo>
                    <a:close/>
                    <a:moveTo>
                      <a:pt x="11259" y="1"/>
                    </a:moveTo>
                    <a:lnTo>
                      <a:pt x="11259" y="470"/>
                    </a:lnTo>
                    <a:lnTo>
                      <a:pt x="11417" y="470"/>
                    </a:lnTo>
                    <a:lnTo>
                      <a:pt x="11417" y="1"/>
                    </a:lnTo>
                    <a:close/>
                    <a:moveTo>
                      <a:pt x="12198" y="1"/>
                    </a:moveTo>
                    <a:lnTo>
                      <a:pt x="12198" y="470"/>
                    </a:lnTo>
                    <a:lnTo>
                      <a:pt x="12354" y="470"/>
                    </a:lnTo>
                    <a:lnTo>
                      <a:pt x="12354" y="1"/>
                    </a:lnTo>
                    <a:close/>
                    <a:moveTo>
                      <a:pt x="13137" y="1"/>
                    </a:moveTo>
                    <a:lnTo>
                      <a:pt x="13137" y="470"/>
                    </a:lnTo>
                    <a:lnTo>
                      <a:pt x="13292" y="470"/>
                    </a:lnTo>
                    <a:lnTo>
                      <a:pt x="13298" y="1"/>
                    </a:lnTo>
                    <a:close/>
                    <a:moveTo>
                      <a:pt x="14075" y="1"/>
                    </a:moveTo>
                    <a:lnTo>
                      <a:pt x="14075" y="470"/>
                    </a:lnTo>
                    <a:lnTo>
                      <a:pt x="14231" y="470"/>
                    </a:lnTo>
                    <a:lnTo>
                      <a:pt x="14238" y="1"/>
                    </a:lnTo>
                    <a:close/>
                    <a:moveTo>
                      <a:pt x="15012" y="1"/>
                    </a:moveTo>
                    <a:lnTo>
                      <a:pt x="15012" y="470"/>
                    </a:lnTo>
                    <a:lnTo>
                      <a:pt x="15170" y="470"/>
                    </a:lnTo>
                    <a:lnTo>
                      <a:pt x="15170" y="1"/>
                    </a:lnTo>
                    <a:close/>
                    <a:moveTo>
                      <a:pt x="15956" y="1"/>
                    </a:moveTo>
                    <a:lnTo>
                      <a:pt x="15956" y="470"/>
                    </a:lnTo>
                    <a:lnTo>
                      <a:pt x="16107" y="470"/>
                    </a:lnTo>
                    <a:lnTo>
                      <a:pt x="16114" y="1"/>
                    </a:lnTo>
                    <a:close/>
                    <a:moveTo>
                      <a:pt x="16897" y="1"/>
                    </a:moveTo>
                    <a:lnTo>
                      <a:pt x="16897" y="470"/>
                    </a:lnTo>
                    <a:lnTo>
                      <a:pt x="17045" y="470"/>
                    </a:lnTo>
                    <a:lnTo>
                      <a:pt x="17053" y="1"/>
                    </a:lnTo>
                    <a:close/>
                    <a:moveTo>
                      <a:pt x="17828" y="1"/>
                    </a:moveTo>
                    <a:lnTo>
                      <a:pt x="17828" y="470"/>
                    </a:lnTo>
                    <a:lnTo>
                      <a:pt x="17986" y="470"/>
                    </a:lnTo>
                    <a:lnTo>
                      <a:pt x="17986" y="1"/>
                    </a:lnTo>
                    <a:close/>
                    <a:moveTo>
                      <a:pt x="18767" y="1"/>
                    </a:moveTo>
                    <a:lnTo>
                      <a:pt x="18767" y="470"/>
                    </a:lnTo>
                    <a:lnTo>
                      <a:pt x="18923" y="470"/>
                    </a:lnTo>
                    <a:lnTo>
                      <a:pt x="18923" y="1"/>
                    </a:lnTo>
                    <a:close/>
                    <a:moveTo>
                      <a:pt x="19706" y="1"/>
                    </a:moveTo>
                    <a:lnTo>
                      <a:pt x="19706" y="470"/>
                    </a:lnTo>
                    <a:lnTo>
                      <a:pt x="19861" y="470"/>
                    </a:lnTo>
                    <a:lnTo>
                      <a:pt x="19861" y="1"/>
                    </a:lnTo>
                    <a:close/>
                    <a:moveTo>
                      <a:pt x="20644" y="1"/>
                    </a:moveTo>
                    <a:lnTo>
                      <a:pt x="20644" y="470"/>
                    </a:lnTo>
                    <a:lnTo>
                      <a:pt x="20800" y="470"/>
                    </a:lnTo>
                    <a:lnTo>
                      <a:pt x="20800" y="1"/>
                    </a:lnTo>
                    <a:close/>
                    <a:moveTo>
                      <a:pt x="21581" y="1"/>
                    </a:moveTo>
                    <a:lnTo>
                      <a:pt x="21581" y="470"/>
                    </a:lnTo>
                    <a:lnTo>
                      <a:pt x="21739" y="470"/>
                    </a:lnTo>
                    <a:lnTo>
                      <a:pt x="21739" y="1"/>
                    </a:lnTo>
                    <a:close/>
                    <a:moveTo>
                      <a:pt x="22520" y="1"/>
                    </a:moveTo>
                    <a:lnTo>
                      <a:pt x="22520" y="470"/>
                    </a:lnTo>
                    <a:lnTo>
                      <a:pt x="22676" y="470"/>
                    </a:lnTo>
                    <a:lnTo>
                      <a:pt x="22676" y="1"/>
                    </a:lnTo>
                    <a:close/>
                    <a:moveTo>
                      <a:pt x="23458" y="1"/>
                    </a:moveTo>
                    <a:lnTo>
                      <a:pt x="23458" y="470"/>
                    </a:lnTo>
                    <a:lnTo>
                      <a:pt x="23614" y="470"/>
                    </a:lnTo>
                    <a:lnTo>
                      <a:pt x="23614" y="1"/>
                    </a:lnTo>
                    <a:close/>
                    <a:moveTo>
                      <a:pt x="24397" y="1"/>
                    </a:moveTo>
                    <a:lnTo>
                      <a:pt x="24397" y="470"/>
                    </a:lnTo>
                    <a:lnTo>
                      <a:pt x="24553" y="470"/>
                    </a:lnTo>
                    <a:lnTo>
                      <a:pt x="24553" y="1"/>
                    </a:lnTo>
                    <a:close/>
                    <a:moveTo>
                      <a:pt x="25334" y="1"/>
                    </a:moveTo>
                    <a:lnTo>
                      <a:pt x="25334" y="470"/>
                    </a:lnTo>
                    <a:lnTo>
                      <a:pt x="25492" y="470"/>
                    </a:lnTo>
                    <a:lnTo>
                      <a:pt x="25492" y="1"/>
                    </a:lnTo>
                    <a:close/>
                    <a:moveTo>
                      <a:pt x="26273" y="1"/>
                    </a:moveTo>
                    <a:lnTo>
                      <a:pt x="26273" y="470"/>
                    </a:lnTo>
                    <a:lnTo>
                      <a:pt x="26428" y="470"/>
                    </a:lnTo>
                    <a:lnTo>
                      <a:pt x="26428" y="1"/>
                    </a:lnTo>
                    <a:close/>
                    <a:moveTo>
                      <a:pt x="27211" y="1"/>
                    </a:moveTo>
                    <a:lnTo>
                      <a:pt x="27211" y="470"/>
                    </a:lnTo>
                    <a:lnTo>
                      <a:pt x="27367" y="470"/>
                    </a:lnTo>
                    <a:lnTo>
                      <a:pt x="27367" y="1"/>
                    </a:lnTo>
                    <a:close/>
                    <a:moveTo>
                      <a:pt x="28150" y="1"/>
                    </a:moveTo>
                    <a:lnTo>
                      <a:pt x="28150" y="470"/>
                    </a:lnTo>
                    <a:lnTo>
                      <a:pt x="28306" y="470"/>
                    </a:lnTo>
                    <a:lnTo>
                      <a:pt x="28306" y="1"/>
                    </a:lnTo>
                    <a:close/>
                    <a:moveTo>
                      <a:pt x="29087" y="1"/>
                    </a:moveTo>
                    <a:lnTo>
                      <a:pt x="29087" y="470"/>
                    </a:lnTo>
                    <a:lnTo>
                      <a:pt x="29244" y="470"/>
                    </a:lnTo>
                    <a:lnTo>
                      <a:pt x="29248" y="1"/>
                    </a:lnTo>
                    <a:close/>
                    <a:moveTo>
                      <a:pt x="30027" y="1"/>
                    </a:moveTo>
                    <a:lnTo>
                      <a:pt x="30027" y="470"/>
                    </a:lnTo>
                    <a:lnTo>
                      <a:pt x="30183" y="470"/>
                    </a:lnTo>
                    <a:lnTo>
                      <a:pt x="30189" y="1"/>
                    </a:lnTo>
                    <a:close/>
                    <a:moveTo>
                      <a:pt x="30966" y="1"/>
                    </a:moveTo>
                    <a:lnTo>
                      <a:pt x="30966" y="470"/>
                    </a:lnTo>
                    <a:lnTo>
                      <a:pt x="31122" y="470"/>
                    </a:lnTo>
                    <a:lnTo>
                      <a:pt x="31122" y="1"/>
                    </a:lnTo>
                    <a:close/>
                    <a:moveTo>
                      <a:pt x="31907" y="1"/>
                    </a:moveTo>
                    <a:lnTo>
                      <a:pt x="31907" y="470"/>
                    </a:lnTo>
                    <a:lnTo>
                      <a:pt x="32061" y="470"/>
                    </a:lnTo>
                    <a:lnTo>
                      <a:pt x="32064" y="1"/>
                    </a:lnTo>
                    <a:close/>
                    <a:moveTo>
                      <a:pt x="32847" y="1"/>
                    </a:moveTo>
                    <a:lnTo>
                      <a:pt x="32847" y="470"/>
                    </a:lnTo>
                    <a:lnTo>
                      <a:pt x="32997" y="470"/>
                    </a:lnTo>
                    <a:lnTo>
                      <a:pt x="33003" y="1"/>
                    </a:lnTo>
                    <a:close/>
                    <a:moveTo>
                      <a:pt x="33780" y="1"/>
                    </a:moveTo>
                    <a:lnTo>
                      <a:pt x="33780" y="470"/>
                    </a:lnTo>
                    <a:lnTo>
                      <a:pt x="33936" y="470"/>
                    </a:lnTo>
                    <a:lnTo>
                      <a:pt x="33936" y="1"/>
                    </a:lnTo>
                    <a:close/>
                    <a:moveTo>
                      <a:pt x="34719" y="1"/>
                    </a:moveTo>
                    <a:lnTo>
                      <a:pt x="34719" y="470"/>
                    </a:lnTo>
                    <a:lnTo>
                      <a:pt x="34875" y="470"/>
                    </a:lnTo>
                    <a:lnTo>
                      <a:pt x="34875" y="1"/>
                    </a:lnTo>
                    <a:close/>
                    <a:moveTo>
                      <a:pt x="35656" y="1"/>
                    </a:moveTo>
                    <a:lnTo>
                      <a:pt x="35656" y="470"/>
                    </a:lnTo>
                    <a:lnTo>
                      <a:pt x="35813" y="470"/>
                    </a:lnTo>
                    <a:lnTo>
                      <a:pt x="35813" y="1"/>
                    </a:lnTo>
                    <a:close/>
                    <a:moveTo>
                      <a:pt x="36594" y="1"/>
                    </a:moveTo>
                    <a:lnTo>
                      <a:pt x="36594" y="470"/>
                    </a:lnTo>
                    <a:lnTo>
                      <a:pt x="36750" y="470"/>
                    </a:lnTo>
                    <a:lnTo>
                      <a:pt x="36750" y="1"/>
                    </a:lnTo>
                    <a:close/>
                    <a:moveTo>
                      <a:pt x="37533" y="1"/>
                    </a:moveTo>
                    <a:lnTo>
                      <a:pt x="37533" y="470"/>
                    </a:lnTo>
                    <a:lnTo>
                      <a:pt x="37689" y="470"/>
                    </a:lnTo>
                    <a:lnTo>
                      <a:pt x="37689" y="1"/>
                    </a:lnTo>
                    <a:close/>
                    <a:moveTo>
                      <a:pt x="38472" y="1"/>
                    </a:moveTo>
                    <a:lnTo>
                      <a:pt x="38472" y="470"/>
                    </a:lnTo>
                    <a:lnTo>
                      <a:pt x="38628" y="470"/>
                    </a:lnTo>
                    <a:lnTo>
                      <a:pt x="38628" y="1"/>
                    </a:lnTo>
                    <a:close/>
                    <a:moveTo>
                      <a:pt x="39409" y="1"/>
                    </a:moveTo>
                    <a:lnTo>
                      <a:pt x="39409" y="470"/>
                    </a:lnTo>
                    <a:lnTo>
                      <a:pt x="39566" y="470"/>
                    </a:lnTo>
                    <a:lnTo>
                      <a:pt x="39566" y="1"/>
                    </a:lnTo>
                    <a:close/>
                    <a:moveTo>
                      <a:pt x="40347" y="1"/>
                    </a:moveTo>
                    <a:lnTo>
                      <a:pt x="40347" y="470"/>
                    </a:lnTo>
                    <a:lnTo>
                      <a:pt x="40503" y="470"/>
                    </a:lnTo>
                    <a:lnTo>
                      <a:pt x="40503" y="1"/>
                    </a:lnTo>
                    <a:close/>
                    <a:moveTo>
                      <a:pt x="41286" y="1"/>
                    </a:moveTo>
                    <a:lnTo>
                      <a:pt x="41286" y="470"/>
                    </a:lnTo>
                    <a:lnTo>
                      <a:pt x="41442" y="470"/>
                    </a:lnTo>
                    <a:lnTo>
                      <a:pt x="41442" y="1"/>
                    </a:lnTo>
                    <a:close/>
                    <a:moveTo>
                      <a:pt x="42225" y="1"/>
                    </a:moveTo>
                    <a:lnTo>
                      <a:pt x="42225" y="470"/>
                    </a:lnTo>
                    <a:lnTo>
                      <a:pt x="42380" y="470"/>
                    </a:lnTo>
                    <a:lnTo>
                      <a:pt x="42380" y="1"/>
                    </a:lnTo>
                    <a:close/>
                    <a:moveTo>
                      <a:pt x="43163" y="1"/>
                    </a:moveTo>
                    <a:lnTo>
                      <a:pt x="43163" y="470"/>
                    </a:lnTo>
                    <a:lnTo>
                      <a:pt x="43319" y="470"/>
                    </a:lnTo>
                    <a:lnTo>
                      <a:pt x="43319" y="1"/>
                    </a:lnTo>
                    <a:close/>
                    <a:moveTo>
                      <a:pt x="44102" y="1"/>
                    </a:moveTo>
                    <a:lnTo>
                      <a:pt x="44102" y="470"/>
                    </a:lnTo>
                    <a:lnTo>
                      <a:pt x="44258" y="470"/>
                    </a:lnTo>
                    <a:lnTo>
                      <a:pt x="44258" y="1"/>
                    </a:lnTo>
                    <a:close/>
                    <a:moveTo>
                      <a:pt x="45041" y="1"/>
                    </a:moveTo>
                    <a:lnTo>
                      <a:pt x="45041" y="470"/>
                    </a:lnTo>
                    <a:lnTo>
                      <a:pt x="45196" y="470"/>
                    </a:lnTo>
                    <a:lnTo>
                      <a:pt x="45198" y="1"/>
                    </a:lnTo>
                    <a:close/>
                    <a:moveTo>
                      <a:pt x="45977" y="1"/>
                    </a:moveTo>
                    <a:lnTo>
                      <a:pt x="45977" y="470"/>
                    </a:lnTo>
                    <a:lnTo>
                      <a:pt x="46135" y="470"/>
                    </a:lnTo>
                    <a:lnTo>
                      <a:pt x="46139" y="1"/>
                    </a:lnTo>
                    <a:close/>
                    <a:moveTo>
                      <a:pt x="46916" y="1"/>
                    </a:moveTo>
                    <a:lnTo>
                      <a:pt x="46916" y="470"/>
                    </a:lnTo>
                    <a:lnTo>
                      <a:pt x="47072" y="470"/>
                    </a:lnTo>
                    <a:lnTo>
                      <a:pt x="47072" y="1"/>
                    </a:lnTo>
                    <a:close/>
                    <a:moveTo>
                      <a:pt x="47857" y="1"/>
                    </a:moveTo>
                    <a:lnTo>
                      <a:pt x="47857" y="470"/>
                    </a:lnTo>
                    <a:lnTo>
                      <a:pt x="48011" y="470"/>
                    </a:lnTo>
                    <a:lnTo>
                      <a:pt x="48014" y="1"/>
                    </a:lnTo>
                    <a:close/>
                    <a:moveTo>
                      <a:pt x="48797" y="1"/>
                    </a:moveTo>
                    <a:lnTo>
                      <a:pt x="48797" y="470"/>
                    </a:lnTo>
                    <a:lnTo>
                      <a:pt x="48949" y="470"/>
                    </a:lnTo>
                    <a:lnTo>
                      <a:pt x="48953" y="1"/>
                    </a:lnTo>
                    <a:close/>
                    <a:moveTo>
                      <a:pt x="49730" y="1"/>
                    </a:moveTo>
                    <a:lnTo>
                      <a:pt x="49730" y="470"/>
                    </a:lnTo>
                    <a:lnTo>
                      <a:pt x="49888" y="470"/>
                    </a:lnTo>
                    <a:lnTo>
                      <a:pt x="49888" y="1"/>
                    </a:lnTo>
                    <a:close/>
                    <a:moveTo>
                      <a:pt x="50669" y="1"/>
                    </a:moveTo>
                    <a:lnTo>
                      <a:pt x="50669" y="470"/>
                    </a:lnTo>
                    <a:lnTo>
                      <a:pt x="50825" y="470"/>
                    </a:lnTo>
                    <a:lnTo>
                      <a:pt x="50825" y="1"/>
                    </a:lnTo>
                    <a:close/>
                    <a:moveTo>
                      <a:pt x="51608" y="1"/>
                    </a:moveTo>
                    <a:lnTo>
                      <a:pt x="51608" y="470"/>
                    </a:lnTo>
                    <a:lnTo>
                      <a:pt x="51764" y="470"/>
                    </a:lnTo>
                    <a:lnTo>
                      <a:pt x="51764" y="1"/>
                    </a:lnTo>
                    <a:close/>
                    <a:moveTo>
                      <a:pt x="52546" y="1"/>
                    </a:moveTo>
                    <a:lnTo>
                      <a:pt x="52546" y="470"/>
                    </a:lnTo>
                    <a:lnTo>
                      <a:pt x="52702" y="470"/>
                    </a:lnTo>
                    <a:lnTo>
                      <a:pt x="52702" y="1"/>
                    </a:lnTo>
                    <a:close/>
                    <a:moveTo>
                      <a:pt x="53483" y="1"/>
                    </a:moveTo>
                    <a:lnTo>
                      <a:pt x="53483" y="470"/>
                    </a:lnTo>
                    <a:lnTo>
                      <a:pt x="53641" y="470"/>
                    </a:lnTo>
                    <a:lnTo>
                      <a:pt x="53641" y="1"/>
                    </a:lnTo>
                    <a:close/>
                    <a:moveTo>
                      <a:pt x="54422" y="1"/>
                    </a:moveTo>
                    <a:lnTo>
                      <a:pt x="54422" y="470"/>
                    </a:lnTo>
                    <a:lnTo>
                      <a:pt x="54578" y="470"/>
                    </a:lnTo>
                    <a:lnTo>
                      <a:pt x="54578" y="1"/>
                    </a:lnTo>
                    <a:close/>
                    <a:moveTo>
                      <a:pt x="55362" y="1"/>
                    </a:moveTo>
                    <a:lnTo>
                      <a:pt x="55362" y="470"/>
                    </a:lnTo>
                    <a:lnTo>
                      <a:pt x="55518" y="470"/>
                    </a:lnTo>
                    <a:lnTo>
                      <a:pt x="55518" y="1"/>
                    </a:lnTo>
                    <a:close/>
                    <a:moveTo>
                      <a:pt x="56299" y="1"/>
                    </a:moveTo>
                    <a:lnTo>
                      <a:pt x="56299" y="470"/>
                    </a:lnTo>
                    <a:lnTo>
                      <a:pt x="56457" y="470"/>
                    </a:lnTo>
                    <a:lnTo>
                      <a:pt x="56457" y="1"/>
                    </a:lnTo>
                    <a:close/>
                    <a:moveTo>
                      <a:pt x="57238" y="1"/>
                    </a:moveTo>
                    <a:lnTo>
                      <a:pt x="57238" y="470"/>
                    </a:lnTo>
                    <a:lnTo>
                      <a:pt x="57394" y="470"/>
                    </a:lnTo>
                    <a:lnTo>
                      <a:pt x="57394" y="1"/>
                    </a:lnTo>
                    <a:close/>
                    <a:moveTo>
                      <a:pt x="58177" y="1"/>
                    </a:moveTo>
                    <a:lnTo>
                      <a:pt x="58177" y="470"/>
                    </a:lnTo>
                    <a:lnTo>
                      <a:pt x="58332" y="470"/>
                    </a:lnTo>
                    <a:lnTo>
                      <a:pt x="58332" y="1"/>
                    </a:lnTo>
                    <a:close/>
                    <a:moveTo>
                      <a:pt x="59115" y="1"/>
                    </a:moveTo>
                    <a:lnTo>
                      <a:pt x="59115" y="470"/>
                    </a:lnTo>
                    <a:lnTo>
                      <a:pt x="59271" y="470"/>
                    </a:lnTo>
                    <a:lnTo>
                      <a:pt x="59271" y="1"/>
                    </a:lnTo>
                    <a:close/>
                    <a:moveTo>
                      <a:pt x="60052" y="1"/>
                    </a:moveTo>
                    <a:lnTo>
                      <a:pt x="60052" y="470"/>
                    </a:lnTo>
                    <a:lnTo>
                      <a:pt x="60210" y="470"/>
                    </a:lnTo>
                    <a:lnTo>
                      <a:pt x="60210" y="1"/>
                    </a:lnTo>
                    <a:close/>
                    <a:moveTo>
                      <a:pt x="60991" y="1"/>
                    </a:moveTo>
                    <a:lnTo>
                      <a:pt x="60991" y="470"/>
                    </a:lnTo>
                    <a:lnTo>
                      <a:pt x="61147" y="470"/>
                    </a:lnTo>
                    <a:lnTo>
                      <a:pt x="61148" y="1"/>
                    </a:lnTo>
                    <a:close/>
                    <a:moveTo>
                      <a:pt x="61929" y="1"/>
                    </a:moveTo>
                    <a:lnTo>
                      <a:pt x="61929" y="470"/>
                    </a:lnTo>
                    <a:lnTo>
                      <a:pt x="62085" y="470"/>
                    </a:lnTo>
                    <a:lnTo>
                      <a:pt x="62089" y="1"/>
                    </a:lnTo>
                    <a:close/>
                    <a:moveTo>
                      <a:pt x="62868" y="1"/>
                    </a:moveTo>
                    <a:lnTo>
                      <a:pt x="62868" y="470"/>
                    </a:lnTo>
                    <a:lnTo>
                      <a:pt x="63024" y="470"/>
                    </a:lnTo>
                    <a:lnTo>
                      <a:pt x="63024" y="1"/>
                    </a:lnTo>
                    <a:close/>
                    <a:moveTo>
                      <a:pt x="63807" y="1"/>
                    </a:moveTo>
                    <a:lnTo>
                      <a:pt x="63807" y="470"/>
                    </a:lnTo>
                    <a:lnTo>
                      <a:pt x="63963" y="470"/>
                    </a:lnTo>
                    <a:lnTo>
                      <a:pt x="63965" y="1"/>
                    </a:lnTo>
                    <a:close/>
                    <a:moveTo>
                      <a:pt x="64747" y="1"/>
                    </a:moveTo>
                    <a:lnTo>
                      <a:pt x="64747" y="470"/>
                    </a:lnTo>
                    <a:lnTo>
                      <a:pt x="64901" y="470"/>
                    </a:lnTo>
                    <a:lnTo>
                      <a:pt x="64903" y="1"/>
                    </a:lnTo>
                    <a:close/>
                    <a:moveTo>
                      <a:pt x="65682" y="1"/>
                    </a:moveTo>
                    <a:lnTo>
                      <a:pt x="65682" y="470"/>
                    </a:lnTo>
                    <a:lnTo>
                      <a:pt x="65838" y="470"/>
                    </a:lnTo>
                    <a:lnTo>
                      <a:pt x="65838" y="1"/>
                    </a:lnTo>
                    <a:close/>
                    <a:moveTo>
                      <a:pt x="66621" y="1"/>
                    </a:moveTo>
                    <a:lnTo>
                      <a:pt x="66621" y="470"/>
                    </a:lnTo>
                    <a:lnTo>
                      <a:pt x="66777" y="470"/>
                    </a:lnTo>
                    <a:lnTo>
                      <a:pt x="66777" y="1"/>
                    </a:lnTo>
                    <a:close/>
                    <a:moveTo>
                      <a:pt x="67560" y="1"/>
                    </a:moveTo>
                    <a:lnTo>
                      <a:pt x="67560" y="470"/>
                    </a:lnTo>
                    <a:lnTo>
                      <a:pt x="67716" y="470"/>
                    </a:lnTo>
                    <a:lnTo>
                      <a:pt x="67716" y="1"/>
                    </a:lnTo>
                    <a:close/>
                    <a:moveTo>
                      <a:pt x="68497" y="1"/>
                    </a:moveTo>
                    <a:lnTo>
                      <a:pt x="68497" y="470"/>
                    </a:lnTo>
                    <a:lnTo>
                      <a:pt x="68652" y="470"/>
                    </a:lnTo>
                    <a:lnTo>
                      <a:pt x="68652" y="1"/>
                    </a:lnTo>
                    <a:close/>
                    <a:moveTo>
                      <a:pt x="69435" y="1"/>
                    </a:moveTo>
                    <a:lnTo>
                      <a:pt x="69435" y="470"/>
                    </a:lnTo>
                    <a:lnTo>
                      <a:pt x="69591" y="470"/>
                    </a:lnTo>
                    <a:lnTo>
                      <a:pt x="69591" y="1"/>
                    </a:lnTo>
                    <a:close/>
                    <a:moveTo>
                      <a:pt x="70374" y="1"/>
                    </a:moveTo>
                    <a:lnTo>
                      <a:pt x="70374" y="470"/>
                    </a:lnTo>
                    <a:lnTo>
                      <a:pt x="70530" y="470"/>
                    </a:lnTo>
                    <a:lnTo>
                      <a:pt x="70530" y="1"/>
                    </a:lnTo>
                    <a:close/>
                    <a:moveTo>
                      <a:pt x="71311" y="1"/>
                    </a:moveTo>
                    <a:lnTo>
                      <a:pt x="71311" y="470"/>
                    </a:lnTo>
                    <a:lnTo>
                      <a:pt x="71468" y="470"/>
                    </a:lnTo>
                    <a:lnTo>
                      <a:pt x="71468" y="1"/>
                    </a:lnTo>
                    <a:close/>
                    <a:moveTo>
                      <a:pt x="72249" y="1"/>
                    </a:moveTo>
                    <a:lnTo>
                      <a:pt x="72249" y="470"/>
                    </a:lnTo>
                    <a:lnTo>
                      <a:pt x="72405" y="470"/>
                    </a:lnTo>
                    <a:lnTo>
                      <a:pt x="72405" y="1"/>
                    </a:lnTo>
                    <a:close/>
                    <a:moveTo>
                      <a:pt x="73188" y="1"/>
                    </a:moveTo>
                    <a:lnTo>
                      <a:pt x="73188" y="470"/>
                    </a:lnTo>
                    <a:lnTo>
                      <a:pt x="73344" y="470"/>
                    </a:lnTo>
                    <a:lnTo>
                      <a:pt x="73344" y="1"/>
                    </a:lnTo>
                    <a:close/>
                    <a:moveTo>
                      <a:pt x="74127" y="1"/>
                    </a:moveTo>
                    <a:lnTo>
                      <a:pt x="74127" y="470"/>
                    </a:lnTo>
                    <a:lnTo>
                      <a:pt x="74283" y="470"/>
                    </a:lnTo>
                    <a:lnTo>
                      <a:pt x="74283" y="1"/>
                    </a:lnTo>
                    <a:close/>
                    <a:moveTo>
                      <a:pt x="75064" y="1"/>
                    </a:moveTo>
                    <a:lnTo>
                      <a:pt x="75064" y="470"/>
                    </a:lnTo>
                    <a:lnTo>
                      <a:pt x="75221" y="470"/>
                    </a:lnTo>
                    <a:lnTo>
                      <a:pt x="75221" y="1"/>
                    </a:lnTo>
                    <a:close/>
                    <a:moveTo>
                      <a:pt x="76002" y="1"/>
                    </a:moveTo>
                    <a:lnTo>
                      <a:pt x="76002" y="470"/>
                    </a:lnTo>
                    <a:lnTo>
                      <a:pt x="76158" y="470"/>
                    </a:lnTo>
                    <a:lnTo>
                      <a:pt x="76158" y="1"/>
                    </a:lnTo>
                    <a:close/>
                    <a:moveTo>
                      <a:pt x="76943" y="1"/>
                    </a:moveTo>
                    <a:lnTo>
                      <a:pt x="76943" y="470"/>
                    </a:lnTo>
                    <a:lnTo>
                      <a:pt x="77099" y="470"/>
                    </a:lnTo>
                    <a:lnTo>
                      <a:pt x="77099" y="1"/>
                    </a:lnTo>
                    <a:close/>
                    <a:moveTo>
                      <a:pt x="77880" y="1"/>
                    </a:moveTo>
                    <a:lnTo>
                      <a:pt x="77880" y="470"/>
                    </a:lnTo>
                    <a:lnTo>
                      <a:pt x="78037" y="470"/>
                    </a:lnTo>
                    <a:lnTo>
                      <a:pt x="78039" y="1"/>
                    </a:lnTo>
                    <a:close/>
                    <a:moveTo>
                      <a:pt x="78818" y="1"/>
                    </a:moveTo>
                    <a:lnTo>
                      <a:pt x="78818" y="470"/>
                    </a:lnTo>
                    <a:lnTo>
                      <a:pt x="78974" y="470"/>
                    </a:lnTo>
                    <a:lnTo>
                      <a:pt x="78974" y="1"/>
                    </a:lnTo>
                    <a:close/>
                    <a:moveTo>
                      <a:pt x="79757" y="1"/>
                    </a:moveTo>
                    <a:lnTo>
                      <a:pt x="79757" y="470"/>
                    </a:lnTo>
                    <a:lnTo>
                      <a:pt x="79913" y="470"/>
                    </a:lnTo>
                    <a:lnTo>
                      <a:pt x="79915" y="1"/>
                    </a:lnTo>
                    <a:close/>
                    <a:moveTo>
                      <a:pt x="80696" y="1"/>
                    </a:moveTo>
                    <a:lnTo>
                      <a:pt x="80696" y="470"/>
                    </a:lnTo>
                    <a:lnTo>
                      <a:pt x="80852" y="470"/>
                    </a:lnTo>
                    <a:lnTo>
                      <a:pt x="80852" y="1"/>
                    </a:lnTo>
                    <a:close/>
                    <a:moveTo>
                      <a:pt x="81633" y="1"/>
                    </a:moveTo>
                    <a:lnTo>
                      <a:pt x="81633" y="470"/>
                    </a:lnTo>
                    <a:lnTo>
                      <a:pt x="81790" y="470"/>
                    </a:lnTo>
                    <a:lnTo>
                      <a:pt x="81790" y="1"/>
                    </a:lnTo>
                    <a:close/>
                    <a:moveTo>
                      <a:pt x="82571" y="1"/>
                    </a:moveTo>
                    <a:lnTo>
                      <a:pt x="82571" y="470"/>
                    </a:lnTo>
                    <a:lnTo>
                      <a:pt x="82727" y="470"/>
                    </a:lnTo>
                    <a:lnTo>
                      <a:pt x="82727" y="1"/>
                    </a:lnTo>
                    <a:close/>
                    <a:moveTo>
                      <a:pt x="83510" y="1"/>
                    </a:moveTo>
                    <a:lnTo>
                      <a:pt x="83510" y="470"/>
                    </a:lnTo>
                    <a:lnTo>
                      <a:pt x="83666" y="470"/>
                    </a:lnTo>
                    <a:lnTo>
                      <a:pt x="83666" y="1"/>
                    </a:lnTo>
                    <a:close/>
                    <a:moveTo>
                      <a:pt x="84449" y="1"/>
                    </a:moveTo>
                    <a:lnTo>
                      <a:pt x="84449" y="470"/>
                    </a:lnTo>
                    <a:lnTo>
                      <a:pt x="84604" y="470"/>
                    </a:lnTo>
                    <a:lnTo>
                      <a:pt x="84604" y="1"/>
                    </a:lnTo>
                    <a:close/>
                    <a:moveTo>
                      <a:pt x="85385" y="1"/>
                    </a:moveTo>
                    <a:lnTo>
                      <a:pt x="85385" y="470"/>
                    </a:lnTo>
                    <a:lnTo>
                      <a:pt x="85543" y="470"/>
                    </a:lnTo>
                    <a:lnTo>
                      <a:pt x="85543" y="1"/>
                    </a:lnTo>
                    <a:close/>
                    <a:moveTo>
                      <a:pt x="86324" y="1"/>
                    </a:moveTo>
                    <a:lnTo>
                      <a:pt x="86324" y="470"/>
                    </a:lnTo>
                    <a:lnTo>
                      <a:pt x="86480" y="470"/>
                    </a:lnTo>
                    <a:lnTo>
                      <a:pt x="86480" y="1"/>
                    </a:lnTo>
                    <a:close/>
                    <a:moveTo>
                      <a:pt x="87263" y="1"/>
                    </a:moveTo>
                    <a:lnTo>
                      <a:pt x="87263" y="470"/>
                    </a:lnTo>
                    <a:lnTo>
                      <a:pt x="87419" y="470"/>
                    </a:lnTo>
                    <a:lnTo>
                      <a:pt x="87419" y="1"/>
                    </a:lnTo>
                    <a:close/>
                    <a:moveTo>
                      <a:pt x="88201" y="1"/>
                    </a:moveTo>
                    <a:lnTo>
                      <a:pt x="88201" y="470"/>
                    </a:lnTo>
                    <a:lnTo>
                      <a:pt x="88357" y="470"/>
                    </a:lnTo>
                    <a:lnTo>
                      <a:pt x="88357" y="1"/>
                    </a:lnTo>
                    <a:close/>
                    <a:moveTo>
                      <a:pt x="89138" y="1"/>
                    </a:moveTo>
                    <a:lnTo>
                      <a:pt x="89138" y="470"/>
                    </a:lnTo>
                    <a:lnTo>
                      <a:pt x="89296" y="470"/>
                    </a:lnTo>
                    <a:lnTo>
                      <a:pt x="89296" y="1"/>
                    </a:lnTo>
                    <a:close/>
                    <a:moveTo>
                      <a:pt x="90079" y="1"/>
                    </a:moveTo>
                    <a:lnTo>
                      <a:pt x="90079" y="470"/>
                    </a:lnTo>
                    <a:lnTo>
                      <a:pt x="90235" y="470"/>
                    </a:lnTo>
                    <a:lnTo>
                      <a:pt x="90235" y="1"/>
                    </a:lnTo>
                    <a:close/>
                    <a:moveTo>
                      <a:pt x="91017" y="1"/>
                    </a:moveTo>
                    <a:lnTo>
                      <a:pt x="91017" y="470"/>
                    </a:lnTo>
                    <a:lnTo>
                      <a:pt x="91173" y="470"/>
                    </a:lnTo>
                    <a:lnTo>
                      <a:pt x="91173" y="1"/>
                    </a:lnTo>
                    <a:close/>
                    <a:moveTo>
                      <a:pt x="91954" y="1"/>
                    </a:moveTo>
                    <a:lnTo>
                      <a:pt x="91954" y="470"/>
                    </a:lnTo>
                    <a:lnTo>
                      <a:pt x="92112" y="470"/>
                    </a:lnTo>
                    <a:lnTo>
                      <a:pt x="92112" y="1"/>
                    </a:lnTo>
                    <a:close/>
                    <a:moveTo>
                      <a:pt x="92893" y="1"/>
                    </a:moveTo>
                    <a:lnTo>
                      <a:pt x="92893" y="470"/>
                    </a:lnTo>
                    <a:lnTo>
                      <a:pt x="93049" y="470"/>
                    </a:lnTo>
                    <a:lnTo>
                      <a:pt x="93049" y="1"/>
                    </a:lnTo>
                    <a:close/>
                    <a:moveTo>
                      <a:pt x="93832" y="1"/>
                    </a:moveTo>
                    <a:lnTo>
                      <a:pt x="93832" y="470"/>
                    </a:lnTo>
                    <a:lnTo>
                      <a:pt x="93987" y="470"/>
                    </a:lnTo>
                    <a:lnTo>
                      <a:pt x="93987" y="1"/>
                    </a:lnTo>
                    <a:close/>
                    <a:moveTo>
                      <a:pt x="94770" y="1"/>
                    </a:moveTo>
                    <a:lnTo>
                      <a:pt x="94770" y="470"/>
                    </a:lnTo>
                    <a:lnTo>
                      <a:pt x="94926" y="470"/>
                    </a:lnTo>
                    <a:lnTo>
                      <a:pt x="94926" y="1"/>
                    </a:lnTo>
                    <a:close/>
                    <a:moveTo>
                      <a:pt x="95707" y="1"/>
                    </a:moveTo>
                    <a:lnTo>
                      <a:pt x="95707" y="470"/>
                    </a:lnTo>
                    <a:lnTo>
                      <a:pt x="95865" y="470"/>
                    </a:lnTo>
                    <a:lnTo>
                      <a:pt x="95865" y="1"/>
                    </a:lnTo>
                    <a:close/>
                    <a:moveTo>
                      <a:pt x="96646" y="1"/>
                    </a:moveTo>
                    <a:lnTo>
                      <a:pt x="96646" y="470"/>
                    </a:lnTo>
                    <a:lnTo>
                      <a:pt x="96802" y="470"/>
                    </a:lnTo>
                    <a:lnTo>
                      <a:pt x="96802" y="1"/>
                    </a:lnTo>
                    <a:close/>
                    <a:moveTo>
                      <a:pt x="97585" y="1"/>
                    </a:moveTo>
                    <a:lnTo>
                      <a:pt x="97585" y="470"/>
                    </a:lnTo>
                    <a:lnTo>
                      <a:pt x="97740" y="470"/>
                    </a:lnTo>
                    <a:lnTo>
                      <a:pt x="97740" y="1"/>
                    </a:lnTo>
                    <a:close/>
                    <a:moveTo>
                      <a:pt x="98523" y="1"/>
                    </a:moveTo>
                    <a:lnTo>
                      <a:pt x="98523" y="470"/>
                    </a:lnTo>
                    <a:lnTo>
                      <a:pt x="98679" y="470"/>
                    </a:lnTo>
                    <a:lnTo>
                      <a:pt x="98679" y="1"/>
                    </a:lnTo>
                    <a:close/>
                    <a:moveTo>
                      <a:pt x="99460" y="1"/>
                    </a:moveTo>
                    <a:lnTo>
                      <a:pt x="99460" y="470"/>
                    </a:lnTo>
                    <a:lnTo>
                      <a:pt x="99618" y="470"/>
                    </a:lnTo>
                    <a:lnTo>
                      <a:pt x="99618" y="1"/>
                    </a:lnTo>
                    <a:close/>
                    <a:moveTo>
                      <a:pt x="100399" y="1"/>
                    </a:moveTo>
                    <a:lnTo>
                      <a:pt x="100399" y="470"/>
                    </a:lnTo>
                    <a:lnTo>
                      <a:pt x="100555" y="470"/>
                    </a:lnTo>
                    <a:lnTo>
                      <a:pt x="100555" y="1"/>
                    </a:lnTo>
                    <a:close/>
                    <a:moveTo>
                      <a:pt x="101337" y="1"/>
                    </a:moveTo>
                    <a:lnTo>
                      <a:pt x="101337" y="470"/>
                    </a:lnTo>
                    <a:lnTo>
                      <a:pt x="101493" y="470"/>
                    </a:lnTo>
                    <a:lnTo>
                      <a:pt x="101493" y="1"/>
                    </a:lnTo>
                    <a:close/>
                    <a:moveTo>
                      <a:pt x="102276" y="1"/>
                    </a:moveTo>
                    <a:lnTo>
                      <a:pt x="102276" y="470"/>
                    </a:lnTo>
                    <a:lnTo>
                      <a:pt x="102432" y="470"/>
                    </a:lnTo>
                    <a:lnTo>
                      <a:pt x="102432" y="1"/>
                    </a:lnTo>
                    <a:close/>
                    <a:moveTo>
                      <a:pt x="103213" y="1"/>
                    </a:moveTo>
                    <a:lnTo>
                      <a:pt x="103213" y="470"/>
                    </a:lnTo>
                    <a:lnTo>
                      <a:pt x="103371" y="470"/>
                    </a:lnTo>
                    <a:lnTo>
                      <a:pt x="103371" y="1"/>
                    </a:lnTo>
                    <a:close/>
                    <a:moveTo>
                      <a:pt x="104152" y="1"/>
                    </a:moveTo>
                    <a:lnTo>
                      <a:pt x="104152" y="470"/>
                    </a:lnTo>
                    <a:lnTo>
                      <a:pt x="104309" y="470"/>
                    </a:lnTo>
                    <a:lnTo>
                      <a:pt x="104309" y="1"/>
                    </a:lnTo>
                    <a:close/>
                    <a:moveTo>
                      <a:pt x="105090" y="1"/>
                    </a:moveTo>
                    <a:lnTo>
                      <a:pt x="105090" y="470"/>
                    </a:lnTo>
                    <a:lnTo>
                      <a:pt x="105246" y="470"/>
                    </a:lnTo>
                    <a:lnTo>
                      <a:pt x="105246" y="1"/>
                    </a:lnTo>
                    <a:close/>
                    <a:moveTo>
                      <a:pt x="106029" y="1"/>
                    </a:moveTo>
                    <a:lnTo>
                      <a:pt x="106029" y="470"/>
                    </a:lnTo>
                    <a:lnTo>
                      <a:pt x="106185" y="470"/>
                    </a:lnTo>
                    <a:lnTo>
                      <a:pt x="106185" y="1"/>
                    </a:lnTo>
                    <a:close/>
                    <a:moveTo>
                      <a:pt x="106968" y="1"/>
                    </a:moveTo>
                    <a:lnTo>
                      <a:pt x="106968" y="470"/>
                    </a:lnTo>
                    <a:lnTo>
                      <a:pt x="107123" y="470"/>
                    </a:lnTo>
                    <a:lnTo>
                      <a:pt x="107123" y="1"/>
                    </a:lnTo>
                    <a:close/>
                    <a:moveTo>
                      <a:pt x="107904" y="1"/>
                    </a:moveTo>
                    <a:lnTo>
                      <a:pt x="107904" y="470"/>
                    </a:lnTo>
                    <a:lnTo>
                      <a:pt x="108062" y="470"/>
                    </a:lnTo>
                    <a:lnTo>
                      <a:pt x="108062" y="1"/>
                    </a:lnTo>
                    <a:close/>
                    <a:moveTo>
                      <a:pt x="108843" y="1"/>
                    </a:moveTo>
                    <a:lnTo>
                      <a:pt x="108843" y="470"/>
                    </a:lnTo>
                    <a:lnTo>
                      <a:pt x="108999" y="470"/>
                    </a:lnTo>
                    <a:lnTo>
                      <a:pt x="108999" y="1"/>
                    </a:lnTo>
                    <a:close/>
                    <a:moveTo>
                      <a:pt x="109782" y="1"/>
                    </a:moveTo>
                    <a:lnTo>
                      <a:pt x="109782" y="470"/>
                    </a:lnTo>
                    <a:lnTo>
                      <a:pt x="109938" y="470"/>
                    </a:lnTo>
                    <a:lnTo>
                      <a:pt x="109938" y="1"/>
                    </a:lnTo>
                    <a:close/>
                    <a:moveTo>
                      <a:pt x="110720" y="1"/>
                    </a:moveTo>
                    <a:lnTo>
                      <a:pt x="110720" y="470"/>
                    </a:lnTo>
                    <a:lnTo>
                      <a:pt x="110876" y="470"/>
                    </a:lnTo>
                    <a:lnTo>
                      <a:pt x="110876" y="1"/>
                    </a:lnTo>
                    <a:close/>
                    <a:moveTo>
                      <a:pt x="111657" y="1"/>
                    </a:moveTo>
                    <a:lnTo>
                      <a:pt x="111657" y="470"/>
                    </a:lnTo>
                    <a:lnTo>
                      <a:pt x="111813" y="470"/>
                    </a:lnTo>
                    <a:lnTo>
                      <a:pt x="111815" y="1"/>
                    </a:lnTo>
                    <a:close/>
                    <a:moveTo>
                      <a:pt x="112596" y="1"/>
                    </a:moveTo>
                    <a:lnTo>
                      <a:pt x="112596" y="470"/>
                    </a:lnTo>
                    <a:lnTo>
                      <a:pt x="112752" y="470"/>
                    </a:lnTo>
                    <a:lnTo>
                      <a:pt x="112752" y="1"/>
                    </a:lnTo>
                    <a:close/>
                    <a:moveTo>
                      <a:pt x="113535" y="1"/>
                    </a:moveTo>
                    <a:lnTo>
                      <a:pt x="113535" y="470"/>
                    </a:lnTo>
                    <a:lnTo>
                      <a:pt x="113691" y="470"/>
                    </a:lnTo>
                    <a:lnTo>
                      <a:pt x="113691" y="1"/>
                    </a:lnTo>
                    <a:close/>
                    <a:moveTo>
                      <a:pt x="114472" y="1"/>
                    </a:moveTo>
                    <a:lnTo>
                      <a:pt x="114472" y="470"/>
                    </a:lnTo>
                    <a:lnTo>
                      <a:pt x="114629" y="470"/>
                    </a:lnTo>
                    <a:lnTo>
                      <a:pt x="114629" y="1"/>
                    </a:lnTo>
                    <a:close/>
                    <a:moveTo>
                      <a:pt x="115410" y="1"/>
                    </a:moveTo>
                    <a:lnTo>
                      <a:pt x="115410" y="470"/>
                    </a:lnTo>
                    <a:lnTo>
                      <a:pt x="115566" y="470"/>
                    </a:lnTo>
                    <a:lnTo>
                      <a:pt x="115566" y="1"/>
                    </a:lnTo>
                    <a:close/>
                    <a:moveTo>
                      <a:pt x="116349" y="1"/>
                    </a:moveTo>
                    <a:lnTo>
                      <a:pt x="116349" y="470"/>
                    </a:lnTo>
                    <a:lnTo>
                      <a:pt x="116505" y="470"/>
                    </a:lnTo>
                    <a:lnTo>
                      <a:pt x="116505" y="1"/>
                    </a:lnTo>
                    <a:close/>
                    <a:moveTo>
                      <a:pt x="117288" y="1"/>
                    </a:moveTo>
                    <a:lnTo>
                      <a:pt x="117288" y="470"/>
                    </a:lnTo>
                    <a:lnTo>
                      <a:pt x="117443" y="470"/>
                    </a:lnTo>
                    <a:lnTo>
                      <a:pt x="117443" y="1"/>
                    </a:lnTo>
                    <a:close/>
                    <a:moveTo>
                      <a:pt x="118224" y="1"/>
                    </a:moveTo>
                    <a:lnTo>
                      <a:pt x="118224" y="470"/>
                    </a:lnTo>
                    <a:lnTo>
                      <a:pt x="118382" y="470"/>
                    </a:lnTo>
                    <a:lnTo>
                      <a:pt x="118382" y="1"/>
                    </a:lnTo>
                    <a:close/>
                    <a:moveTo>
                      <a:pt x="119163" y="1"/>
                    </a:moveTo>
                    <a:lnTo>
                      <a:pt x="119163" y="470"/>
                    </a:lnTo>
                    <a:lnTo>
                      <a:pt x="119321" y="470"/>
                    </a:lnTo>
                    <a:lnTo>
                      <a:pt x="119321" y="1"/>
                    </a:lnTo>
                    <a:close/>
                    <a:moveTo>
                      <a:pt x="120102" y="1"/>
                    </a:moveTo>
                    <a:lnTo>
                      <a:pt x="120102" y="470"/>
                    </a:lnTo>
                    <a:lnTo>
                      <a:pt x="120258" y="470"/>
                    </a:lnTo>
                    <a:lnTo>
                      <a:pt x="120258" y="1"/>
                    </a:lnTo>
                    <a:close/>
                    <a:moveTo>
                      <a:pt x="121040" y="1"/>
                    </a:moveTo>
                    <a:lnTo>
                      <a:pt x="121040" y="470"/>
                    </a:lnTo>
                    <a:lnTo>
                      <a:pt x="121196" y="470"/>
                    </a:lnTo>
                    <a:lnTo>
                      <a:pt x="121196" y="1"/>
                    </a:lnTo>
                    <a:close/>
                    <a:moveTo>
                      <a:pt x="121977" y="1"/>
                    </a:moveTo>
                    <a:lnTo>
                      <a:pt x="121977" y="470"/>
                    </a:lnTo>
                    <a:lnTo>
                      <a:pt x="122135" y="470"/>
                    </a:lnTo>
                    <a:lnTo>
                      <a:pt x="122135" y="1"/>
                    </a:lnTo>
                    <a:close/>
                    <a:moveTo>
                      <a:pt x="122916" y="1"/>
                    </a:moveTo>
                    <a:lnTo>
                      <a:pt x="122916" y="470"/>
                    </a:lnTo>
                    <a:lnTo>
                      <a:pt x="123074" y="470"/>
                    </a:lnTo>
                    <a:lnTo>
                      <a:pt x="123074" y="1"/>
                    </a:lnTo>
                    <a:close/>
                    <a:moveTo>
                      <a:pt x="123855" y="1"/>
                    </a:moveTo>
                    <a:lnTo>
                      <a:pt x="123855" y="470"/>
                    </a:lnTo>
                    <a:lnTo>
                      <a:pt x="124010" y="470"/>
                    </a:lnTo>
                    <a:lnTo>
                      <a:pt x="124010" y="1"/>
                    </a:lnTo>
                    <a:close/>
                    <a:moveTo>
                      <a:pt x="124793" y="1"/>
                    </a:moveTo>
                    <a:lnTo>
                      <a:pt x="124793" y="470"/>
                    </a:lnTo>
                    <a:lnTo>
                      <a:pt x="124949" y="470"/>
                    </a:lnTo>
                    <a:lnTo>
                      <a:pt x="124949" y="1"/>
                    </a:lnTo>
                    <a:close/>
                    <a:moveTo>
                      <a:pt x="125732" y="1"/>
                    </a:moveTo>
                    <a:lnTo>
                      <a:pt x="125732" y="470"/>
                    </a:lnTo>
                    <a:lnTo>
                      <a:pt x="125888" y="470"/>
                    </a:lnTo>
                    <a:lnTo>
                      <a:pt x="1258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59" name="Google Shape;1259;p27"/>
            <p:cNvGrpSpPr/>
            <p:nvPr/>
          </p:nvGrpSpPr>
          <p:grpSpPr>
            <a:xfrm>
              <a:off x="-41" y="718275"/>
              <a:ext cx="9144241" cy="1182675"/>
              <a:chOff x="3813375" y="4666275"/>
              <a:chExt cx="3441825" cy="445150"/>
            </a:xfrm>
          </p:grpSpPr>
          <p:sp>
            <p:nvSpPr>
              <p:cNvPr id="1260" name="Google Shape;1260;p27"/>
              <p:cNvSpPr/>
              <p:nvPr/>
            </p:nvSpPr>
            <p:spPr>
              <a:xfrm>
                <a:off x="4404050" y="4792550"/>
                <a:ext cx="32100" cy="318850"/>
              </a:xfrm>
              <a:custGeom>
                <a:avLst/>
                <a:gdLst/>
                <a:ahLst/>
                <a:cxnLst/>
                <a:rect l="l" t="t" r="r" b="b"/>
                <a:pathLst>
                  <a:path w="1284" h="12754" extrusionOk="0">
                    <a:moveTo>
                      <a:pt x="161" y="0"/>
                    </a:moveTo>
                    <a:cubicBezTo>
                      <a:pt x="72" y="0"/>
                      <a:pt x="0" y="171"/>
                      <a:pt x="0" y="383"/>
                    </a:cubicBezTo>
                    <a:lnTo>
                      <a:pt x="0" y="12659"/>
                    </a:lnTo>
                    <a:cubicBezTo>
                      <a:pt x="0" y="12730"/>
                      <a:pt x="8" y="12754"/>
                      <a:pt x="22" y="12754"/>
                    </a:cubicBezTo>
                    <a:cubicBezTo>
                      <a:pt x="50" y="12754"/>
                      <a:pt x="102" y="12659"/>
                      <a:pt x="161" y="12659"/>
                    </a:cubicBezTo>
                    <a:lnTo>
                      <a:pt x="1124" y="12659"/>
                    </a:lnTo>
                    <a:cubicBezTo>
                      <a:pt x="1183" y="12659"/>
                      <a:pt x="1234" y="12754"/>
                      <a:pt x="1262" y="12754"/>
                    </a:cubicBezTo>
                    <a:cubicBezTo>
                      <a:pt x="1275" y="12754"/>
                      <a:pt x="1283" y="12730"/>
                      <a:pt x="1283" y="12659"/>
                    </a:cubicBezTo>
                    <a:lnTo>
                      <a:pt x="1283" y="383"/>
                    </a:lnTo>
                    <a:cubicBezTo>
                      <a:pt x="1283"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1" name="Google Shape;1261;p27"/>
              <p:cNvSpPr/>
              <p:nvPr/>
            </p:nvSpPr>
            <p:spPr>
              <a:xfrm>
                <a:off x="4456975" y="4934900"/>
                <a:ext cx="25225" cy="176500"/>
              </a:xfrm>
              <a:custGeom>
                <a:avLst/>
                <a:gdLst/>
                <a:ahLst/>
                <a:cxnLst/>
                <a:rect l="l" t="t" r="r" b="b"/>
                <a:pathLst>
                  <a:path w="1009" h="7060" extrusionOk="0">
                    <a:moveTo>
                      <a:pt x="160" y="0"/>
                    </a:moveTo>
                    <a:cubicBezTo>
                      <a:pt x="72" y="0"/>
                      <a:pt x="1" y="171"/>
                      <a:pt x="1" y="384"/>
                    </a:cubicBezTo>
                    <a:lnTo>
                      <a:pt x="1" y="6965"/>
                    </a:lnTo>
                    <a:cubicBezTo>
                      <a:pt x="1" y="7036"/>
                      <a:pt x="9" y="7060"/>
                      <a:pt x="22" y="7060"/>
                    </a:cubicBezTo>
                    <a:cubicBezTo>
                      <a:pt x="50" y="7060"/>
                      <a:pt x="101" y="6965"/>
                      <a:pt x="160" y="6965"/>
                    </a:cubicBezTo>
                    <a:lnTo>
                      <a:pt x="848" y="6965"/>
                    </a:lnTo>
                    <a:cubicBezTo>
                      <a:pt x="908" y="6965"/>
                      <a:pt x="959" y="7060"/>
                      <a:pt x="987" y="7060"/>
                    </a:cubicBezTo>
                    <a:cubicBezTo>
                      <a:pt x="1001" y="7060"/>
                      <a:pt x="1009" y="7036"/>
                      <a:pt x="1009" y="6965"/>
                    </a:cubicBezTo>
                    <a:lnTo>
                      <a:pt x="1009" y="384"/>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2" name="Google Shape;1262;p27"/>
              <p:cNvSpPr/>
              <p:nvPr/>
            </p:nvSpPr>
            <p:spPr>
              <a:xfrm>
                <a:off x="4507475" y="4990225"/>
                <a:ext cx="23225" cy="121175"/>
              </a:xfrm>
              <a:custGeom>
                <a:avLst/>
                <a:gdLst/>
                <a:ahLst/>
                <a:cxnLst/>
                <a:rect l="l" t="t" r="r" b="b"/>
                <a:pathLst>
                  <a:path w="929" h="4847" extrusionOk="0">
                    <a:moveTo>
                      <a:pt x="162" y="0"/>
                    </a:moveTo>
                    <a:cubicBezTo>
                      <a:pt x="74" y="0"/>
                      <a:pt x="1" y="171"/>
                      <a:pt x="1" y="383"/>
                    </a:cubicBezTo>
                    <a:lnTo>
                      <a:pt x="1" y="4752"/>
                    </a:lnTo>
                    <a:cubicBezTo>
                      <a:pt x="1" y="4823"/>
                      <a:pt x="9" y="4847"/>
                      <a:pt x="23" y="4847"/>
                    </a:cubicBezTo>
                    <a:cubicBezTo>
                      <a:pt x="51" y="4847"/>
                      <a:pt x="104" y="4752"/>
                      <a:pt x="162" y="4752"/>
                    </a:cubicBezTo>
                    <a:lnTo>
                      <a:pt x="767" y="4752"/>
                    </a:lnTo>
                    <a:cubicBezTo>
                      <a:pt x="826" y="4752"/>
                      <a:pt x="877" y="4847"/>
                      <a:pt x="905" y="4847"/>
                    </a:cubicBezTo>
                    <a:cubicBezTo>
                      <a:pt x="919" y="4847"/>
                      <a:pt x="927" y="4823"/>
                      <a:pt x="927" y="4752"/>
                    </a:cubicBezTo>
                    <a:lnTo>
                      <a:pt x="929" y="383"/>
                    </a:lnTo>
                    <a:cubicBezTo>
                      <a:pt x="929" y="171"/>
                      <a:pt x="857"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3" name="Google Shape;1263;p27"/>
              <p:cNvSpPr/>
              <p:nvPr/>
            </p:nvSpPr>
            <p:spPr>
              <a:xfrm>
                <a:off x="4555975" y="4849100"/>
                <a:ext cx="25225" cy="262300"/>
              </a:xfrm>
              <a:custGeom>
                <a:avLst/>
                <a:gdLst/>
                <a:ahLst/>
                <a:cxnLst/>
                <a:rect l="l" t="t" r="r" b="b"/>
                <a:pathLst>
                  <a:path w="1009"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49" y="10397"/>
                    </a:lnTo>
                    <a:cubicBezTo>
                      <a:pt x="908" y="10397"/>
                      <a:pt x="959" y="10492"/>
                      <a:pt x="987" y="10492"/>
                    </a:cubicBezTo>
                    <a:cubicBezTo>
                      <a:pt x="1001" y="10492"/>
                      <a:pt x="1009" y="10468"/>
                      <a:pt x="1009" y="10397"/>
                    </a:cubicBezTo>
                    <a:lnTo>
                      <a:pt x="1009" y="384"/>
                    </a:lnTo>
                    <a:cubicBezTo>
                      <a:pt x="1009" y="171"/>
                      <a:pt x="937" y="0"/>
                      <a:pt x="8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4" name="Google Shape;1264;p27"/>
              <p:cNvSpPr/>
              <p:nvPr/>
            </p:nvSpPr>
            <p:spPr>
              <a:xfrm>
                <a:off x="4605475" y="4951175"/>
                <a:ext cx="25250" cy="160225"/>
              </a:xfrm>
              <a:custGeom>
                <a:avLst/>
                <a:gdLst/>
                <a:ahLst/>
                <a:cxnLst/>
                <a:rect l="l" t="t" r="r" b="b"/>
                <a:pathLst>
                  <a:path w="1010"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5" name="Google Shape;1265;p27"/>
              <p:cNvSpPr/>
              <p:nvPr/>
            </p:nvSpPr>
            <p:spPr>
              <a:xfrm>
                <a:off x="4654975" y="4972300"/>
                <a:ext cx="25250" cy="139100"/>
              </a:xfrm>
              <a:custGeom>
                <a:avLst/>
                <a:gdLst/>
                <a:ahLst/>
                <a:cxnLst/>
                <a:rect l="l" t="t" r="r" b="b"/>
                <a:pathLst>
                  <a:path w="1010" h="5564" extrusionOk="0">
                    <a:moveTo>
                      <a:pt x="162" y="0"/>
                    </a:moveTo>
                    <a:cubicBezTo>
                      <a:pt x="72"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6" name="Google Shape;1266;p27"/>
              <p:cNvSpPr/>
              <p:nvPr/>
            </p:nvSpPr>
            <p:spPr>
              <a:xfrm>
                <a:off x="470415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4" y="9149"/>
                      <a:pt x="162" y="9149"/>
                    </a:cubicBezTo>
                    <a:lnTo>
                      <a:pt x="875" y="9149"/>
                    </a:lnTo>
                    <a:cubicBezTo>
                      <a:pt x="935" y="9149"/>
                      <a:pt x="987" y="9244"/>
                      <a:pt x="1015" y="9244"/>
                    </a:cubicBezTo>
                    <a:cubicBezTo>
                      <a:pt x="1029" y="9244"/>
                      <a:pt x="1037" y="9220"/>
                      <a:pt x="1037" y="9149"/>
                    </a:cubicBezTo>
                    <a:lnTo>
                      <a:pt x="1037" y="386"/>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7" name="Google Shape;1267;p27"/>
              <p:cNvSpPr/>
              <p:nvPr/>
            </p:nvSpPr>
            <p:spPr>
              <a:xfrm>
                <a:off x="4752650" y="4850325"/>
                <a:ext cx="27950" cy="261075"/>
              </a:xfrm>
              <a:custGeom>
                <a:avLst/>
                <a:gdLst/>
                <a:ahLst/>
                <a:cxnLst/>
                <a:rect l="l" t="t" r="r" b="b"/>
                <a:pathLst>
                  <a:path w="1118" h="10443" extrusionOk="0">
                    <a:moveTo>
                      <a:pt x="162" y="1"/>
                    </a:moveTo>
                    <a:cubicBezTo>
                      <a:pt x="72" y="1"/>
                      <a:pt x="1" y="171"/>
                      <a:pt x="1" y="384"/>
                    </a:cubicBezTo>
                    <a:lnTo>
                      <a:pt x="1" y="10348"/>
                    </a:lnTo>
                    <a:cubicBezTo>
                      <a:pt x="1" y="10419"/>
                      <a:pt x="9" y="10443"/>
                      <a:pt x="22" y="10443"/>
                    </a:cubicBezTo>
                    <a:cubicBezTo>
                      <a:pt x="50" y="10443"/>
                      <a:pt x="102" y="10348"/>
                      <a:pt x="162" y="10348"/>
                    </a:cubicBezTo>
                    <a:lnTo>
                      <a:pt x="958" y="10348"/>
                    </a:lnTo>
                    <a:cubicBezTo>
                      <a:pt x="1016" y="10348"/>
                      <a:pt x="1068" y="10443"/>
                      <a:pt x="1095" y="10443"/>
                    </a:cubicBezTo>
                    <a:cubicBezTo>
                      <a:pt x="1109" y="10443"/>
                      <a:pt x="1117" y="10419"/>
                      <a:pt x="1117" y="10348"/>
                    </a:cubicBezTo>
                    <a:lnTo>
                      <a:pt x="1117" y="384"/>
                    </a:lnTo>
                    <a:cubicBezTo>
                      <a:pt x="1117" y="171"/>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8" name="Google Shape;1268;p27"/>
              <p:cNvSpPr/>
              <p:nvPr/>
            </p:nvSpPr>
            <p:spPr>
              <a:xfrm>
                <a:off x="480147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4"/>
                      <a:pt x="22" y="17804"/>
                    </a:cubicBezTo>
                    <a:cubicBezTo>
                      <a:pt x="50" y="17804"/>
                      <a:pt x="102" y="17710"/>
                      <a:pt x="161" y="17710"/>
                    </a:cubicBezTo>
                    <a:lnTo>
                      <a:pt x="1012" y="17710"/>
                    </a:lnTo>
                    <a:cubicBezTo>
                      <a:pt x="1071" y="17710"/>
                      <a:pt x="1122" y="17804"/>
                      <a:pt x="1150" y="17804"/>
                    </a:cubicBezTo>
                    <a:cubicBezTo>
                      <a:pt x="1164" y="17804"/>
                      <a:pt x="1172" y="17781"/>
                      <a:pt x="1172" y="17710"/>
                    </a:cubicBezTo>
                    <a:lnTo>
                      <a:pt x="1172" y="385"/>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9" name="Google Shape;1269;p27"/>
              <p:cNvSpPr/>
              <p:nvPr/>
            </p:nvSpPr>
            <p:spPr>
              <a:xfrm>
                <a:off x="4852350" y="4894150"/>
                <a:ext cx="26600" cy="217250"/>
              </a:xfrm>
              <a:custGeom>
                <a:avLst/>
                <a:gdLst/>
                <a:ahLst/>
                <a:cxnLst/>
                <a:rect l="l" t="t" r="r" b="b"/>
                <a:pathLst>
                  <a:path w="1064" h="8690" extrusionOk="0">
                    <a:moveTo>
                      <a:pt x="161" y="1"/>
                    </a:moveTo>
                    <a:cubicBezTo>
                      <a:pt x="72" y="1"/>
                      <a:pt x="0" y="173"/>
                      <a:pt x="0" y="384"/>
                    </a:cubicBezTo>
                    <a:lnTo>
                      <a:pt x="0" y="8595"/>
                    </a:lnTo>
                    <a:cubicBezTo>
                      <a:pt x="0" y="8666"/>
                      <a:pt x="8" y="8690"/>
                      <a:pt x="22" y="8690"/>
                    </a:cubicBezTo>
                    <a:cubicBezTo>
                      <a:pt x="50" y="8690"/>
                      <a:pt x="102" y="8595"/>
                      <a:pt x="161" y="8595"/>
                    </a:cubicBezTo>
                    <a:lnTo>
                      <a:pt x="902" y="8595"/>
                    </a:lnTo>
                    <a:cubicBezTo>
                      <a:pt x="961" y="8595"/>
                      <a:pt x="1013" y="8690"/>
                      <a:pt x="1041" y="8690"/>
                    </a:cubicBezTo>
                    <a:cubicBezTo>
                      <a:pt x="1055" y="8690"/>
                      <a:pt x="1063" y="8666"/>
                      <a:pt x="1063" y="8595"/>
                    </a:cubicBezTo>
                    <a:lnTo>
                      <a:pt x="1063" y="384"/>
                    </a:lnTo>
                    <a:cubicBezTo>
                      <a:pt x="1063"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0" name="Google Shape;1270;p27"/>
              <p:cNvSpPr/>
              <p:nvPr/>
            </p:nvSpPr>
            <p:spPr>
              <a:xfrm>
                <a:off x="4900500" y="4887650"/>
                <a:ext cx="29275" cy="223750"/>
              </a:xfrm>
              <a:custGeom>
                <a:avLst/>
                <a:gdLst/>
                <a:ahLst/>
                <a:cxnLst/>
                <a:rect l="l" t="t" r="r" b="b"/>
                <a:pathLst>
                  <a:path w="1171" h="8950" extrusionOk="0">
                    <a:moveTo>
                      <a:pt x="160" y="0"/>
                    </a:moveTo>
                    <a:cubicBezTo>
                      <a:pt x="72" y="0"/>
                      <a:pt x="1" y="173"/>
                      <a:pt x="1" y="383"/>
                    </a:cubicBezTo>
                    <a:lnTo>
                      <a:pt x="1" y="8855"/>
                    </a:lnTo>
                    <a:cubicBezTo>
                      <a:pt x="1" y="8926"/>
                      <a:pt x="9" y="8950"/>
                      <a:pt x="23" y="8950"/>
                    </a:cubicBezTo>
                    <a:cubicBezTo>
                      <a:pt x="50" y="8950"/>
                      <a:pt x="102" y="8855"/>
                      <a:pt x="160" y="8855"/>
                    </a:cubicBezTo>
                    <a:lnTo>
                      <a:pt x="1009" y="8855"/>
                    </a:lnTo>
                    <a:cubicBezTo>
                      <a:pt x="1069" y="8855"/>
                      <a:pt x="1121" y="8950"/>
                      <a:pt x="1149" y="8950"/>
                    </a:cubicBezTo>
                    <a:cubicBezTo>
                      <a:pt x="1163" y="8950"/>
                      <a:pt x="1171" y="8926"/>
                      <a:pt x="1171" y="8855"/>
                    </a:cubicBezTo>
                    <a:lnTo>
                      <a:pt x="1171" y="383"/>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1" name="Google Shape;1271;p27"/>
              <p:cNvSpPr/>
              <p:nvPr/>
            </p:nvSpPr>
            <p:spPr>
              <a:xfrm>
                <a:off x="495070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4" y="4167"/>
                      <a:pt x="1066" y="4262"/>
                      <a:pt x="1095" y="4262"/>
                    </a:cubicBezTo>
                    <a:cubicBezTo>
                      <a:pt x="1109" y="4262"/>
                      <a:pt x="1117" y="4238"/>
                      <a:pt x="1117" y="4167"/>
                    </a:cubicBezTo>
                    <a:lnTo>
                      <a:pt x="1117" y="385"/>
                    </a:lnTo>
                    <a:cubicBezTo>
                      <a:pt x="1117" y="172"/>
                      <a:pt x="1044"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2" name="Google Shape;1272;p27"/>
              <p:cNvSpPr/>
              <p:nvPr/>
            </p:nvSpPr>
            <p:spPr>
              <a:xfrm>
                <a:off x="5001200" y="4861600"/>
                <a:ext cx="25925" cy="249800"/>
              </a:xfrm>
              <a:custGeom>
                <a:avLst/>
                <a:gdLst/>
                <a:ahLst/>
                <a:cxnLst/>
                <a:rect l="l" t="t" r="r" b="b"/>
                <a:pathLst>
                  <a:path w="1037" h="9992" extrusionOk="0">
                    <a:moveTo>
                      <a:pt x="160" y="1"/>
                    </a:moveTo>
                    <a:cubicBezTo>
                      <a:pt x="72" y="1"/>
                      <a:pt x="1" y="171"/>
                      <a:pt x="1" y="384"/>
                    </a:cubicBezTo>
                    <a:lnTo>
                      <a:pt x="1" y="9897"/>
                    </a:lnTo>
                    <a:cubicBezTo>
                      <a:pt x="1" y="9968"/>
                      <a:pt x="9" y="9992"/>
                      <a:pt x="23" y="9992"/>
                    </a:cubicBezTo>
                    <a:cubicBezTo>
                      <a:pt x="50" y="9992"/>
                      <a:pt x="102" y="9897"/>
                      <a:pt x="160" y="9897"/>
                    </a:cubicBezTo>
                    <a:lnTo>
                      <a:pt x="875" y="9897"/>
                    </a:lnTo>
                    <a:cubicBezTo>
                      <a:pt x="934" y="9897"/>
                      <a:pt x="986" y="9992"/>
                      <a:pt x="1014" y="9992"/>
                    </a:cubicBezTo>
                    <a:cubicBezTo>
                      <a:pt x="1029" y="9992"/>
                      <a:pt x="1037" y="9968"/>
                      <a:pt x="1037" y="9897"/>
                    </a:cubicBezTo>
                    <a:lnTo>
                      <a:pt x="1037" y="384"/>
                    </a:lnTo>
                    <a:cubicBezTo>
                      <a:pt x="1037" y="171"/>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3" name="Google Shape;1273;p27"/>
              <p:cNvSpPr/>
              <p:nvPr/>
            </p:nvSpPr>
            <p:spPr>
              <a:xfrm>
                <a:off x="3813375" y="4934850"/>
                <a:ext cx="25250" cy="176550"/>
              </a:xfrm>
              <a:custGeom>
                <a:avLst/>
                <a:gdLst/>
                <a:ahLst/>
                <a:cxnLst/>
                <a:rect l="l" t="t" r="r" b="b"/>
                <a:pathLst>
                  <a:path w="1010" h="7062" extrusionOk="0">
                    <a:moveTo>
                      <a:pt x="162" y="1"/>
                    </a:moveTo>
                    <a:cubicBezTo>
                      <a:pt x="72" y="1"/>
                      <a:pt x="1" y="173"/>
                      <a:pt x="1" y="384"/>
                    </a:cubicBezTo>
                    <a:lnTo>
                      <a:pt x="1" y="6967"/>
                    </a:lnTo>
                    <a:cubicBezTo>
                      <a:pt x="1" y="7038"/>
                      <a:pt x="9" y="7062"/>
                      <a:pt x="23" y="7062"/>
                    </a:cubicBezTo>
                    <a:cubicBezTo>
                      <a:pt x="51" y="7062"/>
                      <a:pt x="103" y="6967"/>
                      <a:pt x="162" y="6967"/>
                    </a:cubicBezTo>
                    <a:lnTo>
                      <a:pt x="850" y="6967"/>
                    </a:lnTo>
                    <a:cubicBezTo>
                      <a:pt x="908" y="6967"/>
                      <a:pt x="960" y="7062"/>
                      <a:pt x="987" y="7062"/>
                    </a:cubicBezTo>
                    <a:cubicBezTo>
                      <a:pt x="1001" y="7062"/>
                      <a:pt x="1009" y="7038"/>
                      <a:pt x="1009" y="6967"/>
                    </a:cubicBezTo>
                    <a:lnTo>
                      <a:pt x="1009" y="384"/>
                    </a:lnTo>
                    <a:cubicBezTo>
                      <a:pt x="1009" y="173"/>
                      <a:pt x="938" y="1"/>
                      <a:pt x="8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4" name="Google Shape;1274;p27"/>
              <p:cNvSpPr/>
              <p:nvPr/>
            </p:nvSpPr>
            <p:spPr>
              <a:xfrm>
                <a:off x="386392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5" name="Google Shape;1275;p27"/>
              <p:cNvSpPr/>
              <p:nvPr/>
            </p:nvSpPr>
            <p:spPr>
              <a:xfrm>
                <a:off x="39124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8" y="10492"/>
                      <a:pt x="22" y="10492"/>
                    </a:cubicBezTo>
                    <a:cubicBezTo>
                      <a:pt x="50" y="10492"/>
                      <a:pt x="101" y="10397"/>
                      <a:pt x="160" y="10397"/>
                    </a:cubicBezTo>
                    <a:lnTo>
                      <a:pt x="848" y="10397"/>
                    </a:lnTo>
                    <a:cubicBezTo>
                      <a:pt x="907" y="10397"/>
                      <a:pt x="959"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6" name="Google Shape;1276;p27"/>
              <p:cNvSpPr/>
              <p:nvPr/>
            </p:nvSpPr>
            <p:spPr>
              <a:xfrm>
                <a:off x="3961925" y="4951125"/>
                <a:ext cx="25225" cy="160275"/>
              </a:xfrm>
              <a:custGeom>
                <a:avLst/>
                <a:gdLst/>
                <a:ahLst/>
                <a:cxnLst/>
                <a:rect l="l" t="t" r="r" b="b"/>
                <a:pathLst>
                  <a:path w="1009" h="6411" extrusionOk="0">
                    <a:moveTo>
                      <a:pt x="160" y="0"/>
                    </a:moveTo>
                    <a:cubicBezTo>
                      <a:pt x="72" y="0"/>
                      <a:pt x="1" y="173"/>
                      <a:pt x="1" y="384"/>
                    </a:cubicBezTo>
                    <a:lnTo>
                      <a:pt x="1" y="6316"/>
                    </a:lnTo>
                    <a:cubicBezTo>
                      <a:pt x="1" y="6387"/>
                      <a:pt x="9" y="6411"/>
                      <a:pt x="22" y="6411"/>
                    </a:cubicBezTo>
                    <a:cubicBezTo>
                      <a:pt x="50" y="6411"/>
                      <a:pt x="101" y="6316"/>
                      <a:pt x="160" y="6316"/>
                    </a:cubicBezTo>
                    <a:lnTo>
                      <a:pt x="848" y="6316"/>
                    </a:lnTo>
                    <a:cubicBezTo>
                      <a:pt x="907" y="6316"/>
                      <a:pt x="959" y="6411"/>
                      <a:pt x="987" y="6411"/>
                    </a:cubicBezTo>
                    <a:cubicBezTo>
                      <a:pt x="1001" y="6411"/>
                      <a:pt x="1009" y="6387"/>
                      <a:pt x="1009" y="6316"/>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7" name="Google Shape;1277;p27"/>
              <p:cNvSpPr/>
              <p:nvPr/>
            </p:nvSpPr>
            <p:spPr>
              <a:xfrm>
                <a:off x="40114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7"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8" name="Google Shape;1278;p27"/>
              <p:cNvSpPr/>
              <p:nvPr/>
            </p:nvSpPr>
            <p:spPr>
              <a:xfrm>
                <a:off x="4060600" y="4880300"/>
                <a:ext cx="25925" cy="231100"/>
              </a:xfrm>
              <a:custGeom>
                <a:avLst/>
                <a:gdLst/>
                <a:ahLst/>
                <a:cxnLst/>
                <a:rect l="l" t="t" r="r" b="b"/>
                <a:pathLst>
                  <a:path w="1037" h="9244" extrusionOk="0">
                    <a:moveTo>
                      <a:pt x="162" y="1"/>
                    </a:moveTo>
                    <a:cubicBezTo>
                      <a:pt x="74" y="1"/>
                      <a:pt x="1" y="173"/>
                      <a:pt x="1" y="386"/>
                    </a:cubicBezTo>
                    <a:lnTo>
                      <a:pt x="1" y="9149"/>
                    </a:lnTo>
                    <a:cubicBezTo>
                      <a:pt x="1" y="9220"/>
                      <a:pt x="9" y="9244"/>
                      <a:pt x="23" y="9244"/>
                    </a:cubicBezTo>
                    <a:cubicBezTo>
                      <a:pt x="51" y="9244"/>
                      <a:pt x="103" y="9149"/>
                      <a:pt x="162" y="9149"/>
                    </a:cubicBezTo>
                    <a:lnTo>
                      <a:pt x="875" y="9149"/>
                    </a:lnTo>
                    <a:cubicBezTo>
                      <a:pt x="935" y="9149"/>
                      <a:pt x="987" y="9244"/>
                      <a:pt x="1015" y="9244"/>
                    </a:cubicBezTo>
                    <a:cubicBezTo>
                      <a:pt x="1029" y="9244"/>
                      <a:pt x="1037" y="9220"/>
                      <a:pt x="1037"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9" name="Google Shape;1279;p27"/>
              <p:cNvSpPr/>
              <p:nvPr/>
            </p:nvSpPr>
            <p:spPr>
              <a:xfrm>
                <a:off x="4109100" y="4850325"/>
                <a:ext cx="27925" cy="261075"/>
              </a:xfrm>
              <a:custGeom>
                <a:avLst/>
                <a:gdLst/>
                <a:ahLst/>
                <a:cxnLst/>
                <a:rect l="l" t="t" r="r" b="b"/>
                <a:pathLst>
                  <a:path w="1117" h="10443" extrusionOk="0">
                    <a:moveTo>
                      <a:pt x="160" y="1"/>
                    </a:moveTo>
                    <a:cubicBezTo>
                      <a:pt x="72" y="1"/>
                      <a:pt x="0" y="173"/>
                      <a:pt x="0" y="386"/>
                    </a:cubicBezTo>
                    <a:lnTo>
                      <a:pt x="0" y="10348"/>
                    </a:lnTo>
                    <a:cubicBezTo>
                      <a:pt x="0" y="10419"/>
                      <a:pt x="8"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6"/>
                    </a:lnTo>
                    <a:cubicBezTo>
                      <a:pt x="1117" y="173"/>
                      <a:pt x="1045"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0" name="Google Shape;1280;p27"/>
              <p:cNvSpPr/>
              <p:nvPr/>
            </p:nvSpPr>
            <p:spPr>
              <a:xfrm>
                <a:off x="4157900" y="4666325"/>
                <a:ext cx="29325" cy="445075"/>
              </a:xfrm>
              <a:custGeom>
                <a:avLst/>
                <a:gdLst/>
                <a:ahLst/>
                <a:cxnLst/>
                <a:rect l="l" t="t" r="r" b="b"/>
                <a:pathLst>
                  <a:path w="1173" h="17803" extrusionOk="0">
                    <a:moveTo>
                      <a:pt x="160" y="0"/>
                    </a:moveTo>
                    <a:cubicBezTo>
                      <a:pt x="72" y="0"/>
                      <a:pt x="1" y="171"/>
                      <a:pt x="1" y="383"/>
                    </a:cubicBezTo>
                    <a:lnTo>
                      <a:pt x="1" y="17708"/>
                    </a:lnTo>
                    <a:cubicBezTo>
                      <a:pt x="1" y="17779"/>
                      <a:pt x="9" y="17803"/>
                      <a:pt x="23" y="17803"/>
                    </a:cubicBezTo>
                    <a:cubicBezTo>
                      <a:pt x="50" y="17803"/>
                      <a:pt x="102" y="17708"/>
                      <a:pt x="160" y="17708"/>
                    </a:cubicBezTo>
                    <a:lnTo>
                      <a:pt x="1011" y="17708"/>
                    </a:lnTo>
                    <a:cubicBezTo>
                      <a:pt x="1071" y="17708"/>
                      <a:pt x="1123" y="17803"/>
                      <a:pt x="1151" y="17803"/>
                    </a:cubicBezTo>
                    <a:cubicBezTo>
                      <a:pt x="1165" y="17803"/>
                      <a:pt x="1172" y="17779"/>
                      <a:pt x="1172" y="17708"/>
                    </a:cubicBezTo>
                    <a:lnTo>
                      <a:pt x="1172" y="383"/>
                    </a:lnTo>
                    <a:cubicBezTo>
                      <a:pt x="1172" y="171"/>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1" name="Google Shape;1281;p27"/>
              <p:cNvSpPr/>
              <p:nvPr/>
            </p:nvSpPr>
            <p:spPr>
              <a:xfrm>
                <a:off x="42088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2" name="Google Shape;1282;p27"/>
              <p:cNvSpPr/>
              <p:nvPr/>
            </p:nvSpPr>
            <p:spPr>
              <a:xfrm>
                <a:off x="4256925" y="4887700"/>
                <a:ext cx="29300" cy="223700"/>
              </a:xfrm>
              <a:custGeom>
                <a:avLst/>
                <a:gdLst/>
                <a:ahLst/>
                <a:cxnLst/>
                <a:rect l="l" t="t" r="r" b="b"/>
                <a:pathLst>
                  <a:path w="1172" h="8948" extrusionOk="0">
                    <a:moveTo>
                      <a:pt x="161" y="0"/>
                    </a:moveTo>
                    <a:cubicBezTo>
                      <a:pt x="72" y="0"/>
                      <a:pt x="0" y="171"/>
                      <a:pt x="0" y="383"/>
                    </a:cubicBezTo>
                    <a:lnTo>
                      <a:pt x="0" y="8853"/>
                    </a:lnTo>
                    <a:cubicBezTo>
                      <a:pt x="0" y="8924"/>
                      <a:pt x="8" y="8948"/>
                      <a:pt x="22" y="8948"/>
                    </a:cubicBezTo>
                    <a:cubicBezTo>
                      <a:pt x="50" y="8948"/>
                      <a:pt x="101" y="8853"/>
                      <a:pt x="161" y="8853"/>
                    </a:cubicBezTo>
                    <a:lnTo>
                      <a:pt x="1010" y="8853"/>
                    </a:lnTo>
                    <a:cubicBezTo>
                      <a:pt x="1070" y="8853"/>
                      <a:pt x="1122" y="8948"/>
                      <a:pt x="1150" y="8948"/>
                    </a:cubicBezTo>
                    <a:cubicBezTo>
                      <a:pt x="1164" y="8948"/>
                      <a:pt x="1172" y="8924"/>
                      <a:pt x="1172" y="8853"/>
                    </a:cubicBezTo>
                    <a:lnTo>
                      <a:pt x="1172" y="383"/>
                    </a:lnTo>
                    <a:cubicBezTo>
                      <a:pt x="1172" y="171"/>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3" name="Google Shape;1283;p27"/>
              <p:cNvSpPr/>
              <p:nvPr/>
            </p:nvSpPr>
            <p:spPr>
              <a:xfrm>
                <a:off x="4307150" y="5004850"/>
                <a:ext cx="27925" cy="106550"/>
              </a:xfrm>
              <a:custGeom>
                <a:avLst/>
                <a:gdLst/>
                <a:ahLst/>
                <a:cxnLst/>
                <a:rect l="l" t="t" r="r" b="b"/>
                <a:pathLst>
                  <a:path w="1117" h="4262" extrusionOk="0">
                    <a:moveTo>
                      <a:pt x="160" y="0"/>
                    </a:moveTo>
                    <a:cubicBezTo>
                      <a:pt x="72" y="0"/>
                      <a:pt x="0" y="172"/>
                      <a:pt x="0" y="385"/>
                    </a:cubicBezTo>
                    <a:lnTo>
                      <a:pt x="0" y="4167"/>
                    </a:lnTo>
                    <a:cubicBezTo>
                      <a:pt x="0" y="4238"/>
                      <a:pt x="8" y="4262"/>
                      <a:pt x="22" y="4262"/>
                    </a:cubicBezTo>
                    <a:cubicBezTo>
                      <a:pt x="50" y="4262"/>
                      <a:pt x="101" y="4167"/>
                      <a:pt x="160" y="4167"/>
                    </a:cubicBezTo>
                    <a:lnTo>
                      <a:pt x="956" y="4167"/>
                    </a:lnTo>
                    <a:cubicBezTo>
                      <a:pt x="1015" y="4167"/>
                      <a:pt x="1067" y="4262"/>
                      <a:pt x="1095" y="4262"/>
                    </a:cubicBezTo>
                    <a:cubicBezTo>
                      <a:pt x="1109" y="4262"/>
                      <a:pt x="1117" y="4238"/>
                      <a:pt x="1117" y="4167"/>
                    </a:cubicBezTo>
                    <a:lnTo>
                      <a:pt x="1117" y="385"/>
                    </a:lnTo>
                    <a:cubicBezTo>
                      <a:pt x="1117" y="172"/>
                      <a:pt x="1045" y="0"/>
                      <a:pt x="9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4" name="Google Shape;1284;p27"/>
              <p:cNvSpPr/>
              <p:nvPr/>
            </p:nvSpPr>
            <p:spPr>
              <a:xfrm>
                <a:off x="4357650" y="4861600"/>
                <a:ext cx="25875" cy="249800"/>
              </a:xfrm>
              <a:custGeom>
                <a:avLst/>
                <a:gdLst/>
                <a:ahLst/>
                <a:cxnLst/>
                <a:rect l="l" t="t" r="r" b="b"/>
                <a:pathLst>
                  <a:path w="1035" h="9992" extrusionOk="0">
                    <a:moveTo>
                      <a:pt x="160" y="1"/>
                    </a:moveTo>
                    <a:cubicBezTo>
                      <a:pt x="72" y="1"/>
                      <a:pt x="1" y="173"/>
                      <a:pt x="1" y="386"/>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5" name="Google Shape;1285;p27"/>
              <p:cNvSpPr/>
              <p:nvPr/>
            </p:nvSpPr>
            <p:spPr>
              <a:xfrm>
                <a:off x="50971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6" name="Google Shape;1286;p27"/>
              <p:cNvSpPr/>
              <p:nvPr/>
            </p:nvSpPr>
            <p:spPr>
              <a:xfrm>
                <a:off x="5150075" y="4934850"/>
                <a:ext cx="25225" cy="176550"/>
              </a:xfrm>
              <a:custGeom>
                <a:avLst/>
                <a:gdLst/>
                <a:ahLst/>
                <a:cxnLst/>
                <a:rect l="l" t="t" r="r" b="b"/>
                <a:pathLst>
                  <a:path w="1009" h="7062" extrusionOk="0">
                    <a:moveTo>
                      <a:pt x="160" y="1"/>
                    </a:moveTo>
                    <a:cubicBezTo>
                      <a:pt x="72" y="1"/>
                      <a:pt x="1" y="173"/>
                      <a:pt x="1" y="384"/>
                    </a:cubicBezTo>
                    <a:lnTo>
                      <a:pt x="1" y="6967"/>
                    </a:lnTo>
                    <a:cubicBezTo>
                      <a:pt x="1" y="7038"/>
                      <a:pt x="9" y="7062"/>
                      <a:pt x="22" y="7062"/>
                    </a:cubicBezTo>
                    <a:cubicBezTo>
                      <a:pt x="50" y="7062"/>
                      <a:pt x="101" y="6967"/>
                      <a:pt x="160" y="6967"/>
                    </a:cubicBezTo>
                    <a:lnTo>
                      <a:pt x="848" y="6967"/>
                    </a:lnTo>
                    <a:cubicBezTo>
                      <a:pt x="907" y="6967"/>
                      <a:pt x="959" y="7062"/>
                      <a:pt x="987" y="7062"/>
                    </a:cubicBezTo>
                    <a:cubicBezTo>
                      <a:pt x="1001" y="7062"/>
                      <a:pt x="1009" y="7038"/>
                      <a:pt x="1009" y="6967"/>
                    </a:cubicBezTo>
                    <a:lnTo>
                      <a:pt x="1009" y="384"/>
                    </a:lnTo>
                    <a:cubicBezTo>
                      <a:pt x="1009" y="173"/>
                      <a:pt x="936" y="1"/>
                      <a:pt x="8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7" name="Google Shape;1287;p27"/>
              <p:cNvSpPr/>
              <p:nvPr/>
            </p:nvSpPr>
            <p:spPr>
              <a:xfrm>
                <a:off x="5200575" y="4990225"/>
                <a:ext cx="23175" cy="121175"/>
              </a:xfrm>
              <a:custGeom>
                <a:avLst/>
                <a:gdLst/>
                <a:ahLst/>
                <a:cxnLst/>
                <a:rect l="l" t="t" r="r" b="b"/>
                <a:pathLst>
                  <a:path w="927" h="4847" extrusionOk="0">
                    <a:moveTo>
                      <a:pt x="162" y="0"/>
                    </a:moveTo>
                    <a:cubicBezTo>
                      <a:pt x="72" y="0"/>
                      <a:pt x="1" y="171"/>
                      <a:pt x="1" y="383"/>
                    </a:cubicBezTo>
                    <a:lnTo>
                      <a:pt x="1" y="4752"/>
                    </a:lnTo>
                    <a:cubicBezTo>
                      <a:pt x="1" y="4823"/>
                      <a:pt x="9" y="4847"/>
                      <a:pt x="23" y="4847"/>
                    </a:cubicBezTo>
                    <a:cubicBezTo>
                      <a:pt x="51" y="4847"/>
                      <a:pt x="102" y="4752"/>
                      <a:pt x="162"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8" name="Google Shape;1288;p27"/>
              <p:cNvSpPr/>
              <p:nvPr/>
            </p:nvSpPr>
            <p:spPr>
              <a:xfrm>
                <a:off x="52490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9" name="Google Shape;1289;p27"/>
              <p:cNvSpPr/>
              <p:nvPr/>
            </p:nvSpPr>
            <p:spPr>
              <a:xfrm>
                <a:off x="52985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1" y="6314"/>
                      <a:pt x="160" y="6314"/>
                    </a:cubicBezTo>
                    <a:lnTo>
                      <a:pt x="848" y="6314"/>
                    </a:lnTo>
                    <a:cubicBezTo>
                      <a:pt x="908" y="6314"/>
                      <a:pt x="959" y="6409"/>
                      <a:pt x="987" y="6409"/>
                    </a:cubicBezTo>
                    <a:cubicBezTo>
                      <a:pt x="1001" y="6409"/>
                      <a:pt x="1009" y="6385"/>
                      <a:pt x="1009" y="6314"/>
                    </a:cubicBezTo>
                    <a:lnTo>
                      <a:pt x="1009" y="383"/>
                    </a:lnTo>
                    <a:cubicBezTo>
                      <a:pt x="1009" y="171"/>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0" name="Google Shape;1290;p27"/>
              <p:cNvSpPr/>
              <p:nvPr/>
            </p:nvSpPr>
            <p:spPr>
              <a:xfrm>
                <a:off x="534807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8" y="5469"/>
                      <a:pt x="959"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1" name="Google Shape;1291;p27"/>
              <p:cNvSpPr/>
              <p:nvPr/>
            </p:nvSpPr>
            <p:spPr>
              <a:xfrm>
                <a:off x="5050700" y="4861600"/>
                <a:ext cx="25925" cy="249800"/>
              </a:xfrm>
              <a:custGeom>
                <a:avLst/>
                <a:gdLst/>
                <a:ahLst/>
                <a:cxnLst/>
                <a:rect l="l" t="t" r="r" b="b"/>
                <a:pathLst>
                  <a:path w="1037" h="9992" extrusionOk="0">
                    <a:moveTo>
                      <a:pt x="162" y="1"/>
                    </a:moveTo>
                    <a:cubicBezTo>
                      <a:pt x="72" y="1"/>
                      <a:pt x="1" y="171"/>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1"/>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2" name="Google Shape;1292;p27"/>
              <p:cNvSpPr/>
              <p:nvPr/>
            </p:nvSpPr>
            <p:spPr>
              <a:xfrm>
                <a:off x="678035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2" y="12659"/>
                      <a:pt x="1234" y="12754"/>
                      <a:pt x="1262" y="12754"/>
                    </a:cubicBezTo>
                    <a:cubicBezTo>
                      <a:pt x="1275" y="12754"/>
                      <a:pt x="1283" y="12730"/>
                      <a:pt x="1283" y="12659"/>
                    </a:cubicBezTo>
                    <a:lnTo>
                      <a:pt x="1283" y="383"/>
                    </a:lnTo>
                    <a:cubicBezTo>
                      <a:pt x="1283" y="171"/>
                      <a:pt x="1212"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3" name="Google Shape;1293;p27"/>
              <p:cNvSpPr/>
              <p:nvPr/>
            </p:nvSpPr>
            <p:spPr>
              <a:xfrm>
                <a:off x="648535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9" y="10443"/>
                      <a:pt x="23" y="10443"/>
                    </a:cubicBezTo>
                    <a:cubicBezTo>
                      <a:pt x="51" y="10443"/>
                      <a:pt x="103" y="10348"/>
                      <a:pt x="162" y="10348"/>
                    </a:cubicBezTo>
                    <a:lnTo>
                      <a:pt x="958" y="10348"/>
                    </a:lnTo>
                    <a:cubicBezTo>
                      <a:pt x="1016" y="10348"/>
                      <a:pt x="1068" y="10443"/>
                      <a:pt x="1095" y="10443"/>
                    </a:cubicBezTo>
                    <a:cubicBezTo>
                      <a:pt x="1109" y="10443"/>
                      <a:pt x="1117" y="10419"/>
                      <a:pt x="1117" y="10348"/>
                    </a:cubicBezTo>
                    <a:lnTo>
                      <a:pt x="1117" y="384"/>
                    </a:lnTo>
                    <a:cubicBezTo>
                      <a:pt x="1117" y="173"/>
                      <a:pt x="1046" y="1"/>
                      <a:pt x="9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4" name="Google Shape;1294;p27"/>
              <p:cNvSpPr/>
              <p:nvPr/>
            </p:nvSpPr>
            <p:spPr>
              <a:xfrm>
                <a:off x="6534200" y="4666275"/>
                <a:ext cx="29275" cy="445125"/>
              </a:xfrm>
              <a:custGeom>
                <a:avLst/>
                <a:gdLst/>
                <a:ahLst/>
                <a:cxnLst/>
                <a:rect l="l" t="t" r="r" b="b"/>
                <a:pathLst>
                  <a:path w="1171" h="17805" extrusionOk="0">
                    <a:moveTo>
                      <a:pt x="160" y="0"/>
                    </a:moveTo>
                    <a:cubicBezTo>
                      <a:pt x="72" y="0"/>
                      <a:pt x="1" y="173"/>
                      <a:pt x="1" y="385"/>
                    </a:cubicBezTo>
                    <a:lnTo>
                      <a:pt x="1" y="17710"/>
                    </a:lnTo>
                    <a:cubicBezTo>
                      <a:pt x="1" y="17781"/>
                      <a:pt x="9" y="17805"/>
                      <a:pt x="23" y="17805"/>
                    </a:cubicBezTo>
                    <a:cubicBezTo>
                      <a:pt x="50" y="17805"/>
                      <a:pt x="102" y="17710"/>
                      <a:pt x="160" y="17710"/>
                    </a:cubicBezTo>
                    <a:lnTo>
                      <a:pt x="1011" y="17710"/>
                    </a:lnTo>
                    <a:cubicBezTo>
                      <a:pt x="1070" y="17710"/>
                      <a:pt x="1121" y="17805"/>
                      <a:pt x="1149" y="17805"/>
                    </a:cubicBezTo>
                    <a:cubicBezTo>
                      <a:pt x="1163" y="17805"/>
                      <a:pt x="1171" y="17781"/>
                      <a:pt x="1171" y="17710"/>
                    </a:cubicBezTo>
                    <a:lnTo>
                      <a:pt x="1171" y="385"/>
                    </a:lnTo>
                    <a:cubicBezTo>
                      <a:pt x="1171" y="173"/>
                      <a:pt x="1099" y="0"/>
                      <a:pt x="10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5" name="Google Shape;1295;p27"/>
              <p:cNvSpPr/>
              <p:nvPr/>
            </p:nvSpPr>
            <p:spPr>
              <a:xfrm>
                <a:off x="6585050" y="4894150"/>
                <a:ext cx="26600" cy="217250"/>
              </a:xfrm>
              <a:custGeom>
                <a:avLst/>
                <a:gdLst/>
                <a:ahLst/>
                <a:cxnLst/>
                <a:rect l="l" t="t" r="r" b="b"/>
                <a:pathLst>
                  <a:path w="1064" h="8690" extrusionOk="0">
                    <a:moveTo>
                      <a:pt x="162" y="1"/>
                    </a:moveTo>
                    <a:cubicBezTo>
                      <a:pt x="74" y="1"/>
                      <a:pt x="0" y="173"/>
                      <a:pt x="0" y="384"/>
                    </a:cubicBezTo>
                    <a:lnTo>
                      <a:pt x="0" y="8595"/>
                    </a:lnTo>
                    <a:cubicBezTo>
                      <a:pt x="0" y="8666"/>
                      <a:pt x="8" y="8690"/>
                      <a:pt x="22" y="8690"/>
                    </a:cubicBezTo>
                    <a:cubicBezTo>
                      <a:pt x="51" y="8690"/>
                      <a:pt x="103" y="8595"/>
                      <a:pt x="162" y="8595"/>
                    </a:cubicBezTo>
                    <a:lnTo>
                      <a:pt x="902" y="8595"/>
                    </a:lnTo>
                    <a:cubicBezTo>
                      <a:pt x="962" y="8595"/>
                      <a:pt x="1014" y="8690"/>
                      <a:pt x="1042" y="8690"/>
                    </a:cubicBezTo>
                    <a:cubicBezTo>
                      <a:pt x="1056" y="8690"/>
                      <a:pt x="1064" y="8666"/>
                      <a:pt x="1064" y="8595"/>
                    </a:cubicBezTo>
                    <a:lnTo>
                      <a:pt x="1064" y="384"/>
                    </a:lnTo>
                    <a:cubicBezTo>
                      <a:pt x="1064" y="173"/>
                      <a:pt x="992"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6" name="Google Shape;1296;p27"/>
              <p:cNvSpPr/>
              <p:nvPr/>
            </p:nvSpPr>
            <p:spPr>
              <a:xfrm>
                <a:off x="6633225" y="4887650"/>
                <a:ext cx="29300" cy="223750"/>
              </a:xfrm>
              <a:custGeom>
                <a:avLst/>
                <a:gdLst/>
                <a:ahLst/>
                <a:cxnLst/>
                <a:rect l="l" t="t" r="r" b="b"/>
                <a:pathLst>
                  <a:path w="1172" h="8950" extrusionOk="0">
                    <a:moveTo>
                      <a:pt x="160" y="0"/>
                    </a:moveTo>
                    <a:cubicBezTo>
                      <a:pt x="72" y="0"/>
                      <a:pt x="0" y="173"/>
                      <a:pt x="0" y="383"/>
                    </a:cubicBezTo>
                    <a:lnTo>
                      <a:pt x="0" y="8855"/>
                    </a:lnTo>
                    <a:cubicBezTo>
                      <a:pt x="0" y="8926"/>
                      <a:pt x="8" y="8950"/>
                      <a:pt x="22" y="8950"/>
                    </a:cubicBezTo>
                    <a:cubicBezTo>
                      <a:pt x="50" y="8950"/>
                      <a:pt x="101" y="8855"/>
                      <a:pt x="160" y="8855"/>
                    </a:cubicBezTo>
                    <a:lnTo>
                      <a:pt x="1010" y="8855"/>
                    </a:lnTo>
                    <a:cubicBezTo>
                      <a:pt x="1069" y="8855"/>
                      <a:pt x="1121" y="8950"/>
                      <a:pt x="1149" y="8950"/>
                    </a:cubicBezTo>
                    <a:cubicBezTo>
                      <a:pt x="1163" y="8950"/>
                      <a:pt x="1172" y="8926"/>
                      <a:pt x="1172" y="8855"/>
                    </a:cubicBezTo>
                    <a:lnTo>
                      <a:pt x="1172" y="383"/>
                    </a:lnTo>
                    <a:cubicBezTo>
                      <a:pt x="1172" y="173"/>
                      <a:pt x="1098"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7" name="Google Shape;1297;p27"/>
              <p:cNvSpPr/>
              <p:nvPr/>
            </p:nvSpPr>
            <p:spPr>
              <a:xfrm>
                <a:off x="6683350" y="5004850"/>
                <a:ext cx="28000" cy="106550"/>
              </a:xfrm>
              <a:custGeom>
                <a:avLst/>
                <a:gdLst/>
                <a:ahLst/>
                <a:cxnLst/>
                <a:rect l="l" t="t" r="r" b="b"/>
                <a:pathLst>
                  <a:path w="1120"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9" y="4262"/>
                      <a:pt x="1097" y="4262"/>
                    </a:cubicBezTo>
                    <a:cubicBezTo>
                      <a:pt x="1111" y="4262"/>
                      <a:pt x="1119" y="4238"/>
                      <a:pt x="1119" y="4167"/>
                    </a:cubicBezTo>
                    <a:lnTo>
                      <a:pt x="1119" y="385"/>
                    </a:lnTo>
                    <a:cubicBezTo>
                      <a:pt x="1119"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8" name="Google Shape;1298;p27"/>
              <p:cNvSpPr/>
              <p:nvPr/>
            </p:nvSpPr>
            <p:spPr>
              <a:xfrm>
                <a:off x="673390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5" y="9897"/>
                      <a:pt x="987" y="9992"/>
                      <a:pt x="1015" y="9992"/>
                    </a:cubicBezTo>
                    <a:cubicBezTo>
                      <a:pt x="1029" y="9992"/>
                      <a:pt x="1037" y="9968"/>
                      <a:pt x="1037" y="9897"/>
                    </a:cubicBezTo>
                    <a:lnTo>
                      <a:pt x="1037" y="384"/>
                    </a:lnTo>
                    <a:cubicBezTo>
                      <a:pt x="1037" y="173"/>
                      <a:pt x="965"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9" name="Google Shape;1299;p27"/>
              <p:cNvSpPr/>
              <p:nvPr/>
            </p:nvSpPr>
            <p:spPr>
              <a:xfrm>
                <a:off x="5493200" y="4792550"/>
                <a:ext cx="32100" cy="318850"/>
              </a:xfrm>
              <a:custGeom>
                <a:avLst/>
                <a:gdLst/>
                <a:ahLst/>
                <a:cxnLst/>
                <a:rect l="l" t="t" r="r" b="b"/>
                <a:pathLst>
                  <a:path w="1284" h="12754" extrusionOk="0">
                    <a:moveTo>
                      <a:pt x="160" y="0"/>
                    </a:moveTo>
                    <a:cubicBezTo>
                      <a:pt x="72" y="0"/>
                      <a:pt x="0" y="171"/>
                      <a:pt x="0" y="383"/>
                    </a:cubicBezTo>
                    <a:lnTo>
                      <a:pt x="0" y="12659"/>
                    </a:lnTo>
                    <a:cubicBezTo>
                      <a:pt x="0" y="12730"/>
                      <a:pt x="8" y="12754"/>
                      <a:pt x="22" y="12754"/>
                    </a:cubicBezTo>
                    <a:cubicBezTo>
                      <a:pt x="50" y="12754"/>
                      <a:pt x="101" y="12659"/>
                      <a:pt x="160" y="12659"/>
                    </a:cubicBezTo>
                    <a:lnTo>
                      <a:pt x="1122" y="12659"/>
                    </a:lnTo>
                    <a:cubicBezTo>
                      <a:pt x="1181" y="12659"/>
                      <a:pt x="1233" y="12754"/>
                      <a:pt x="1261" y="12754"/>
                    </a:cubicBezTo>
                    <a:cubicBezTo>
                      <a:pt x="1275" y="12754"/>
                      <a:pt x="1283" y="12730"/>
                      <a:pt x="1283" y="12659"/>
                    </a:cubicBezTo>
                    <a:lnTo>
                      <a:pt x="1283" y="383"/>
                    </a:lnTo>
                    <a:cubicBezTo>
                      <a:pt x="1283" y="171"/>
                      <a:pt x="1210" y="0"/>
                      <a:pt x="1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0" name="Google Shape;1300;p27"/>
              <p:cNvSpPr/>
              <p:nvPr/>
            </p:nvSpPr>
            <p:spPr>
              <a:xfrm>
                <a:off x="5546125" y="4934900"/>
                <a:ext cx="25225" cy="176525"/>
              </a:xfrm>
              <a:custGeom>
                <a:avLst/>
                <a:gdLst/>
                <a:ahLst/>
                <a:cxnLst/>
                <a:rect l="l" t="t" r="r" b="b"/>
                <a:pathLst>
                  <a:path w="1009" h="7061" extrusionOk="0">
                    <a:moveTo>
                      <a:pt x="160" y="0"/>
                    </a:moveTo>
                    <a:cubicBezTo>
                      <a:pt x="72" y="0"/>
                      <a:pt x="1" y="171"/>
                      <a:pt x="1" y="384"/>
                    </a:cubicBezTo>
                    <a:lnTo>
                      <a:pt x="1" y="6967"/>
                    </a:lnTo>
                    <a:cubicBezTo>
                      <a:pt x="1" y="7037"/>
                      <a:pt x="9" y="7061"/>
                      <a:pt x="22" y="7061"/>
                    </a:cubicBezTo>
                    <a:cubicBezTo>
                      <a:pt x="50" y="7061"/>
                      <a:pt x="101" y="6967"/>
                      <a:pt x="160" y="6967"/>
                    </a:cubicBezTo>
                    <a:lnTo>
                      <a:pt x="848" y="6967"/>
                    </a:lnTo>
                    <a:cubicBezTo>
                      <a:pt x="907" y="6967"/>
                      <a:pt x="959" y="7061"/>
                      <a:pt x="987" y="7061"/>
                    </a:cubicBezTo>
                    <a:cubicBezTo>
                      <a:pt x="1001" y="7061"/>
                      <a:pt x="1009" y="7037"/>
                      <a:pt x="1009" y="696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1" name="Google Shape;1301;p27"/>
              <p:cNvSpPr/>
              <p:nvPr/>
            </p:nvSpPr>
            <p:spPr>
              <a:xfrm>
                <a:off x="55966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2" name="Google Shape;1302;p27"/>
              <p:cNvSpPr/>
              <p:nvPr/>
            </p:nvSpPr>
            <p:spPr>
              <a:xfrm>
                <a:off x="564512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3" name="Google Shape;1303;p27"/>
              <p:cNvSpPr/>
              <p:nvPr/>
            </p:nvSpPr>
            <p:spPr>
              <a:xfrm>
                <a:off x="5694575" y="4951175"/>
                <a:ext cx="25250" cy="160225"/>
              </a:xfrm>
              <a:custGeom>
                <a:avLst/>
                <a:gdLst/>
                <a:ahLst/>
                <a:cxnLst/>
                <a:rect l="l" t="t" r="r" b="b"/>
                <a:pathLst>
                  <a:path w="1010" h="6409" extrusionOk="0">
                    <a:moveTo>
                      <a:pt x="162" y="0"/>
                    </a:moveTo>
                    <a:cubicBezTo>
                      <a:pt x="74" y="0"/>
                      <a:pt x="1" y="171"/>
                      <a:pt x="1" y="383"/>
                    </a:cubicBezTo>
                    <a:lnTo>
                      <a:pt x="1" y="6314"/>
                    </a:lnTo>
                    <a:cubicBezTo>
                      <a:pt x="1" y="6385"/>
                      <a:pt x="9" y="6409"/>
                      <a:pt x="23" y="6409"/>
                    </a:cubicBezTo>
                    <a:cubicBezTo>
                      <a:pt x="51" y="6409"/>
                      <a:pt x="103" y="6314"/>
                      <a:pt x="162" y="6314"/>
                    </a:cubicBezTo>
                    <a:lnTo>
                      <a:pt x="850" y="6314"/>
                    </a:lnTo>
                    <a:cubicBezTo>
                      <a:pt x="908" y="6314"/>
                      <a:pt x="960" y="6409"/>
                      <a:pt x="987" y="6409"/>
                    </a:cubicBezTo>
                    <a:cubicBezTo>
                      <a:pt x="1001" y="6409"/>
                      <a:pt x="1009" y="6385"/>
                      <a:pt x="1009" y="6314"/>
                    </a:cubicBezTo>
                    <a:lnTo>
                      <a:pt x="1009" y="383"/>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4" name="Google Shape;1304;p27"/>
              <p:cNvSpPr/>
              <p:nvPr/>
            </p:nvSpPr>
            <p:spPr>
              <a:xfrm>
                <a:off x="5744125" y="4972300"/>
                <a:ext cx="25225" cy="139100"/>
              </a:xfrm>
              <a:custGeom>
                <a:avLst/>
                <a:gdLst/>
                <a:ahLst/>
                <a:cxnLst/>
                <a:rect l="l" t="t" r="r" b="b"/>
                <a:pathLst>
                  <a:path w="1009" h="5564" extrusionOk="0">
                    <a:moveTo>
                      <a:pt x="160" y="0"/>
                    </a:moveTo>
                    <a:cubicBezTo>
                      <a:pt x="72" y="0"/>
                      <a:pt x="1" y="173"/>
                      <a:pt x="1" y="384"/>
                    </a:cubicBezTo>
                    <a:lnTo>
                      <a:pt x="1" y="5469"/>
                    </a:lnTo>
                    <a:cubicBezTo>
                      <a:pt x="1" y="5540"/>
                      <a:pt x="9" y="5564"/>
                      <a:pt x="22" y="5564"/>
                    </a:cubicBezTo>
                    <a:cubicBezTo>
                      <a:pt x="50" y="5564"/>
                      <a:pt x="101" y="5469"/>
                      <a:pt x="160" y="5469"/>
                    </a:cubicBezTo>
                    <a:lnTo>
                      <a:pt x="848" y="5469"/>
                    </a:lnTo>
                    <a:cubicBezTo>
                      <a:pt x="906" y="5469"/>
                      <a:pt x="958" y="5564"/>
                      <a:pt x="987" y="5564"/>
                    </a:cubicBezTo>
                    <a:cubicBezTo>
                      <a:pt x="1001" y="5564"/>
                      <a:pt x="1009" y="5540"/>
                      <a:pt x="1009" y="5469"/>
                    </a:cubicBezTo>
                    <a:lnTo>
                      <a:pt x="1009" y="384"/>
                    </a:lnTo>
                    <a:cubicBezTo>
                      <a:pt x="1009" y="173"/>
                      <a:pt x="937"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5" name="Google Shape;1305;p27"/>
              <p:cNvSpPr/>
              <p:nvPr/>
            </p:nvSpPr>
            <p:spPr>
              <a:xfrm>
                <a:off x="5793300" y="4880300"/>
                <a:ext cx="25875" cy="231100"/>
              </a:xfrm>
              <a:custGeom>
                <a:avLst/>
                <a:gdLst/>
                <a:ahLst/>
                <a:cxnLst/>
                <a:rect l="l" t="t" r="r" b="b"/>
                <a:pathLst>
                  <a:path w="1035" h="9244" extrusionOk="0">
                    <a:moveTo>
                      <a:pt x="160" y="1"/>
                    </a:moveTo>
                    <a:cubicBezTo>
                      <a:pt x="72" y="1"/>
                      <a:pt x="1" y="173"/>
                      <a:pt x="1" y="386"/>
                    </a:cubicBezTo>
                    <a:lnTo>
                      <a:pt x="1" y="9149"/>
                    </a:lnTo>
                    <a:cubicBezTo>
                      <a:pt x="1" y="9220"/>
                      <a:pt x="9" y="9244"/>
                      <a:pt x="23" y="9244"/>
                    </a:cubicBezTo>
                    <a:cubicBezTo>
                      <a:pt x="50" y="9244"/>
                      <a:pt x="102" y="9149"/>
                      <a:pt x="160" y="9149"/>
                    </a:cubicBezTo>
                    <a:lnTo>
                      <a:pt x="875" y="9149"/>
                    </a:lnTo>
                    <a:cubicBezTo>
                      <a:pt x="934" y="9149"/>
                      <a:pt x="985" y="9244"/>
                      <a:pt x="1013" y="9244"/>
                    </a:cubicBezTo>
                    <a:cubicBezTo>
                      <a:pt x="1027" y="9244"/>
                      <a:pt x="1035" y="9220"/>
                      <a:pt x="1035" y="9149"/>
                    </a:cubicBezTo>
                    <a:lnTo>
                      <a:pt x="1035" y="386"/>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6" name="Google Shape;1306;p27"/>
              <p:cNvSpPr/>
              <p:nvPr/>
            </p:nvSpPr>
            <p:spPr>
              <a:xfrm>
                <a:off x="5841800" y="4850325"/>
                <a:ext cx="27950" cy="261075"/>
              </a:xfrm>
              <a:custGeom>
                <a:avLst/>
                <a:gdLst/>
                <a:ahLst/>
                <a:cxnLst/>
                <a:rect l="l" t="t" r="r" b="b"/>
                <a:pathLst>
                  <a:path w="1118" h="10443" extrusionOk="0">
                    <a:moveTo>
                      <a:pt x="162" y="1"/>
                    </a:moveTo>
                    <a:cubicBezTo>
                      <a:pt x="72" y="1"/>
                      <a:pt x="1" y="173"/>
                      <a:pt x="1" y="384"/>
                    </a:cubicBezTo>
                    <a:lnTo>
                      <a:pt x="1" y="10348"/>
                    </a:lnTo>
                    <a:cubicBezTo>
                      <a:pt x="1" y="10419"/>
                      <a:pt x="8" y="10443"/>
                      <a:pt x="22" y="10443"/>
                    </a:cubicBezTo>
                    <a:cubicBezTo>
                      <a:pt x="50" y="10443"/>
                      <a:pt x="102" y="10348"/>
                      <a:pt x="162"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7" name="Google Shape;1307;p27"/>
              <p:cNvSpPr/>
              <p:nvPr/>
            </p:nvSpPr>
            <p:spPr>
              <a:xfrm>
                <a:off x="5890625" y="4666275"/>
                <a:ext cx="29300" cy="445125"/>
              </a:xfrm>
              <a:custGeom>
                <a:avLst/>
                <a:gdLst/>
                <a:ahLst/>
                <a:cxnLst/>
                <a:rect l="l" t="t" r="r" b="b"/>
                <a:pathLst>
                  <a:path w="1172" h="17805" extrusionOk="0">
                    <a:moveTo>
                      <a:pt x="161" y="0"/>
                    </a:moveTo>
                    <a:cubicBezTo>
                      <a:pt x="72" y="0"/>
                      <a:pt x="0" y="173"/>
                      <a:pt x="0" y="385"/>
                    </a:cubicBezTo>
                    <a:lnTo>
                      <a:pt x="0" y="17710"/>
                    </a:lnTo>
                    <a:cubicBezTo>
                      <a:pt x="0" y="17781"/>
                      <a:pt x="8" y="17805"/>
                      <a:pt x="22" y="17805"/>
                    </a:cubicBezTo>
                    <a:cubicBezTo>
                      <a:pt x="50" y="17805"/>
                      <a:pt x="101" y="17710"/>
                      <a:pt x="161"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8" name="Google Shape;1308;p27"/>
              <p:cNvSpPr/>
              <p:nvPr/>
            </p:nvSpPr>
            <p:spPr>
              <a:xfrm>
                <a:off x="594150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9" name="Google Shape;1309;p27"/>
              <p:cNvSpPr/>
              <p:nvPr/>
            </p:nvSpPr>
            <p:spPr>
              <a:xfrm>
                <a:off x="5989625" y="4887650"/>
                <a:ext cx="29300" cy="223750"/>
              </a:xfrm>
              <a:custGeom>
                <a:avLst/>
                <a:gdLst/>
                <a:ahLst/>
                <a:cxnLst/>
                <a:rect l="l" t="t" r="r" b="b"/>
                <a:pathLst>
                  <a:path w="1172" h="8950" extrusionOk="0">
                    <a:moveTo>
                      <a:pt x="161" y="0"/>
                    </a:moveTo>
                    <a:cubicBezTo>
                      <a:pt x="72" y="0"/>
                      <a:pt x="0" y="173"/>
                      <a:pt x="0" y="383"/>
                    </a:cubicBezTo>
                    <a:lnTo>
                      <a:pt x="0" y="8855"/>
                    </a:lnTo>
                    <a:cubicBezTo>
                      <a:pt x="0" y="8926"/>
                      <a:pt x="8" y="8950"/>
                      <a:pt x="22" y="8950"/>
                    </a:cubicBezTo>
                    <a:cubicBezTo>
                      <a:pt x="50" y="8950"/>
                      <a:pt x="102" y="8855"/>
                      <a:pt x="161" y="8855"/>
                    </a:cubicBezTo>
                    <a:lnTo>
                      <a:pt x="1012" y="8855"/>
                    </a:lnTo>
                    <a:cubicBezTo>
                      <a:pt x="1071" y="8855"/>
                      <a:pt x="1122" y="8950"/>
                      <a:pt x="1150" y="8950"/>
                    </a:cubicBezTo>
                    <a:cubicBezTo>
                      <a:pt x="1164" y="8950"/>
                      <a:pt x="1172" y="8926"/>
                      <a:pt x="1172" y="8855"/>
                    </a:cubicBezTo>
                    <a:lnTo>
                      <a:pt x="1172" y="383"/>
                    </a:lnTo>
                    <a:cubicBezTo>
                      <a:pt x="1172" y="173"/>
                      <a:pt x="1100" y="0"/>
                      <a:pt x="101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0" name="Google Shape;1310;p27"/>
              <p:cNvSpPr/>
              <p:nvPr/>
            </p:nvSpPr>
            <p:spPr>
              <a:xfrm>
                <a:off x="6039800" y="5004850"/>
                <a:ext cx="27950" cy="106550"/>
              </a:xfrm>
              <a:custGeom>
                <a:avLst/>
                <a:gdLst/>
                <a:ahLst/>
                <a:cxnLst/>
                <a:rect l="l" t="t" r="r" b="b"/>
                <a:pathLst>
                  <a:path w="1118" h="4262" extrusionOk="0">
                    <a:moveTo>
                      <a:pt x="160" y="0"/>
                    </a:moveTo>
                    <a:cubicBezTo>
                      <a:pt x="72" y="0"/>
                      <a:pt x="1" y="172"/>
                      <a:pt x="1" y="385"/>
                    </a:cubicBezTo>
                    <a:lnTo>
                      <a:pt x="1" y="4167"/>
                    </a:lnTo>
                    <a:cubicBezTo>
                      <a:pt x="1" y="4238"/>
                      <a:pt x="9" y="4262"/>
                      <a:pt x="22" y="4262"/>
                    </a:cubicBezTo>
                    <a:cubicBezTo>
                      <a:pt x="50" y="4262"/>
                      <a:pt x="101" y="4167"/>
                      <a:pt x="160"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1" name="Google Shape;1311;p27"/>
              <p:cNvSpPr/>
              <p:nvPr/>
            </p:nvSpPr>
            <p:spPr>
              <a:xfrm>
                <a:off x="6090300" y="4861600"/>
                <a:ext cx="25925" cy="249800"/>
              </a:xfrm>
              <a:custGeom>
                <a:avLst/>
                <a:gdLst/>
                <a:ahLst/>
                <a:cxnLst/>
                <a:rect l="l" t="t" r="r" b="b"/>
                <a:pathLst>
                  <a:path w="1037" h="9992" extrusionOk="0">
                    <a:moveTo>
                      <a:pt x="162" y="1"/>
                    </a:moveTo>
                    <a:cubicBezTo>
                      <a:pt x="74" y="1"/>
                      <a:pt x="1" y="173"/>
                      <a:pt x="1" y="384"/>
                    </a:cubicBezTo>
                    <a:lnTo>
                      <a:pt x="1" y="9897"/>
                    </a:lnTo>
                    <a:cubicBezTo>
                      <a:pt x="1" y="9968"/>
                      <a:pt x="9" y="9992"/>
                      <a:pt x="23" y="9992"/>
                    </a:cubicBezTo>
                    <a:cubicBezTo>
                      <a:pt x="51" y="9992"/>
                      <a:pt x="102" y="9897"/>
                      <a:pt x="162" y="9897"/>
                    </a:cubicBezTo>
                    <a:lnTo>
                      <a:pt x="877" y="9897"/>
                    </a:lnTo>
                    <a:cubicBezTo>
                      <a:pt x="936" y="9897"/>
                      <a:pt x="987" y="9992"/>
                      <a:pt x="1015" y="9992"/>
                    </a:cubicBezTo>
                    <a:cubicBezTo>
                      <a:pt x="1029" y="9992"/>
                      <a:pt x="1037" y="9968"/>
                      <a:pt x="1037" y="9897"/>
                    </a:cubicBezTo>
                    <a:lnTo>
                      <a:pt x="1037" y="384"/>
                    </a:lnTo>
                    <a:cubicBezTo>
                      <a:pt x="1037" y="173"/>
                      <a:pt x="965" y="1"/>
                      <a:pt x="8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2" name="Google Shape;1312;p27"/>
              <p:cNvSpPr/>
              <p:nvPr/>
            </p:nvSpPr>
            <p:spPr>
              <a:xfrm>
                <a:off x="5396250" y="5004850"/>
                <a:ext cx="27950" cy="106550"/>
              </a:xfrm>
              <a:custGeom>
                <a:avLst/>
                <a:gdLst/>
                <a:ahLst/>
                <a:cxnLst/>
                <a:rect l="l" t="t" r="r" b="b"/>
                <a:pathLst>
                  <a:path w="1118" h="4262" extrusionOk="0">
                    <a:moveTo>
                      <a:pt x="162" y="0"/>
                    </a:moveTo>
                    <a:cubicBezTo>
                      <a:pt x="74" y="0"/>
                      <a:pt x="1" y="172"/>
                      <a:pt x="1" y="385"/>
                    </a:cubicBezTo>
                    <a:lnTo>
                      <a:pt x="1" y="4167"/>
                    </a:lnTo>
                    <a:cubicBezTo>
                      <a:pt x="1" y="4238"/>
                      <a:pt x="9" y="4262"/>
                      <a:pt x="23" y="4262"/>
                    </a:cubicBezTo>
                    <a:cubicBezTo>
                      <a:pt x="51" y="4262"/>
                      <a:pt x="103" y="4167"/>
                      <a:pt x="162" y="4167"/>
                    </a:cubicBezTo>
                    <a:lnTo>
                      <a:pt x="958" y="4167"/>
                    </a:lnTo>
                    <a:cubicBezTo>
                      <a:pt x="1016" y="4167"/>
                      <a:pt x="1068" y="4262"/>
                      <a:pt x="1095" y="4262"/>
                    </a:cubicBezTo>
                    <a:cubicBezTo>
                      <a:pt x="1109" y="4262"/>
                      <a:pt x="1117" y="4238"/>
                      <a:pt x="1117" y="4167"/>
                    </a:cubicBezTo>
                    <a:lnTo>
                      <a:pt x="1117" y="385"/>
                    </a:lnTo>
                    <a:cubicBezTo>
                      <a:pt x="1117" y="172"/>
                      <a:pt x="1046" y="0"/>
                      <a:pt x="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3" name="Google Shape;1313;p27"/>
              <p:cNvSpPr/>
              <p:nvPr/>
            </p:nvSpPr>
            <p:spPr>
              <a:xfrm>
                <a:off x="5446750" y="4861600"/>
                <a:ext cx="25925" cy="249800"/>
              </a:xfrm>
              <a:custGeom>
                <a:avLst/>
                <a:gdLst/>
                <a:ahLst/>
                <a:cxnLst/>
                <a:rect l="l" t="t" r="r" b="b"/>
                <a:pathLst>
                  <a:path w="1037" h="9992" extrusionOk="0">
                    <a:moveTo>
                      <a:pt x="162" y="1"/>
                    </a:moveTo>
                    <a:cubicBezTo>
                      <a:pt x="72" y="1"/>
                      <a:pt x="1" y="173"/>
                      <a:pt x="1" y="384"/>
                    </a:cubicBezTo>
                    <a:lnTo>
                      <a:pt x="1" y="9897"/>
                    </a:lnTo>
                    <a:cubicBezTo>
                      <a:pt x="1" y="9968"/>
                      <a:pt x="9" y="9992"/>
                      <a:pt x="23" y="9992"/>
                    </a:cubicBezTo>
                    <a:cubicBezTo>
                      <a:pt x="51" y="9992"/>
                      <a:pt x="102" y="9897"/>
                      <a:pt x="162" y="9897"/>
                    </a:cubicBezTo>
                    <a:lnTo>
                      <a:pt x="875" y="9897"/>
                    </a:lnTo>
                    <a:cubicBezTo>
                      <a:pt x="934" y="9897"/>
                      <a:pt x="986" y="9992"/>
                      <a:pt x="1014" y="9992"/>
                    </a:cubicBezTo>
                    <a:cubicBezTo>
                      <a:pt x="1029" y="9992"/>
                      <a:pt x="1037" y="9968"/>
                      <a:pt x="1037" y="9897"/>
                    </a:cubicBezTo>
                    <a:lnTo>
                      <a:pt x="1037" y="384"/>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4" name="Google Shape;1314;p27"/>
              <p:cNvSpPr/>
              <p:nvPr/>
            </p:nvSpPr>
            <p:spPr>
              <a:xfrm>
                <a:off x="6186250" y="4792550"/>
                <a:ext cx="32100" cy="318850"/>
              </a:xfrm>
              <a:custGeom>
                <a:avLst/>
                <a:gdLst/>
                <a:ahLst/>
                <a:cxnLst/>
                <a:rect l="l" t="t" r="r" b="b"/>
                <a:pathLst>
                  <a:path w="1284" h="12754" extrusionOk="0">
                    <a:moveTo>
                      <a:pt x="162" y="0"/>
                    </a:moveTo>
                    <a:cubicBezTo>
                      <a:pt x="72" y="0"/>
                      <a:pt x="0" y="171"/>
                      <a:pt x="0" y="383"/>
                    </a:cubicBezTo>
                    <a:lnTo>
                      <a:pt x="0" y="12659"/>
                    </a:lnTo>
                    <a:cubicBezTo>
                      <a:pt x="0" y="12730"/>
                      <a:pt x="8" y="12754"/>
                      <a:pt x="22" y="12754"/>
                    </a:cubicBezTo>
                    <a:cubicBezTo>
                      <a:pt x="50" y="12754"/>
                      <a:pt x="102" y="12659"/>
                      <a:pt x="162" y="12659"/>
                    </a:cubicBezTo>
                    <a:lnTo>
                      <a:pt x="1124" y="12659"/>
                    </a:lnTo>
                    <a:cubicBezTo>
                      <a:pt x="1183" y="12659"/>
                      <a:pt x="1234" y="12754"/>
                      <a:pt x="1262" y="12754"/>
                    </a:cubicBezTo>
                    <a:cubicBezTo>
                      <a:pt x="1276" y="12754"/>
                      <a:pt x="1284" y="12730"/>
                      <a:pt x="1284" y="12659"/>
                    </a:cubicBezTo>
                    <a:lnTo>
                      <a:pt x="1284" y="383"/>
                    </a:lnTo>
                    <a:cubicBezTo>
                      <a:pt x="1284" y="171"/>
                      <a:pt x="1212" y="0"/>
                      <a:pt x="11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5" name="Google Shape;1315;p27"/>
              <p:cNvSpPr/>
              <p:nvPr/>
            </p:nvSpPr>
            <p:spPr>
              <a:xfrm>
                <a:off x="623917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6" name="Google Shape;1316;p27"/>
              <p:cNvSpPr/>
              <p:nvPr/>
            </p:nvSpPr>
            <p:spPr>
              <a:xfrm>
                <a:off x="628972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5" y="4752"/>
                    </a:lnTo>
                    <a:cubicBezTo>
                      <a:pt x="825" y="4752"/>
                      <a:pt x="877" y="4847"/>
                      <a:pt x="905" y="4847"/>
                    </a:cubicBezTo>
                    <a:cubicBezTo>
                      <a:pt x="919" y="4847"/>
                      <a:pt x="927" y="4823"/>
                      <a:pt x="927" y="4752"/>
                    </a:cubicBezTo>
                    <a:lnTo>
                      <a:pt x="927" y="383"/>
                    </a:lnTo>
                    <a:cubicBezTo>
                      <a:pt x="927" y="171"/>
                      <a:pt x="855" y="0"/>
                      <a:pt x="7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7" name="Google Shape;1317;p27"/>
              <p:cNvSpPr/>
              <p:nvPr/>
            </p:nvSpPr>
            <p:spPr>
              <a:xfrm>
                <a:off x="6338175" y="4849100"/>
                <a:ext cx="25250" cy="262300"/>
              </a:xfrm>
              <a:custGeom>
                <a:avLst/>
                <a:gdLst/>
                <a:ahLst/>
                <a:cxnLst/>
                <a:rect l="l" t="t" r="r" b="b"/>
                <a:pathLst>
                  <a:path w="1010" h="10492" extrusionOk="0">
                    <a:moveTo>
                      <a:pt x="162" y="0"/>
                    </a:moveTo>
                    <a:cubicBezTo>
                      <a:pt x="72" y="0"/>
                      <a:pt x="1" y="171"/>
                      <a:pt x="1" y="384"/>
                    </a:cubicBezTo>
                    <a:lnTo>
                      <a:pt x="1" y="10397"/>
                    </a:lnTo>
                    <a:cubicBezTo>
                      <a:pt x="1" y="10468"/>
                      <a:pt x="9" y="10492"/>
                      <a:pt x="23" y="10492"/>
                    </a:cubicBezTo>
                    <a:cubicBezTo>
                      <a:pt x="50" y="10492"/>
                      <a:pt x="102" y="10397"/>
                      <a:pt x="162" y="10397"/>
                    </a:cubicBezTo>
                    <a:lnTo>
                      <a:pt x="850" y="10397"/>
                    </a:lnTo>
                    <a:cubicBezTo>
                      <a:pt x="908" y="10397"/>
                      <a:pt x="960" y="10492"/>
                      <a:pt x="987" y="10492"/>
                    </a:cubicBezTo>
                    <a:cubicBezTo>
                      <a:pt x="1001" y="10492"/>
                      <a:pt x="1009" y="10468"/>
                      <a:pt x="1009" y="1039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8" name="Google Shape;1318;p27"/>
              <p:cNvSpPr/>
              <p:nvPr/>
            </p:nvSpPr>
            <p:spPr>
              <a:xfrm>
                <a:off x="6387675" y="4951125"/>
                <a:ext cx="25250" cy="160275"/>
              </a:xfrm>
              <a:custGeom>
                <a:avLst/>
                <a:gdLst/>
                <a:ahLst/>
                <a:cxnLst/>
                <a:rect l="l" t="t" r="r" b="b"/>
                <a:pathLst>
                  <a:path w="1010" h="6411" extrusionOk="0">
                    <a:moveTo>
                      <a:pt x="162" y="0"/>
                    </a:moveTo>
                    <a:cubicBezTo>
                      <a:pt x="74" y="0"/>
                      <a:pt x="1" y="173"/>
                      <a:pt x="1" y="384"/>
                    </a:cubicBezTo>
                    <a:lnTo>
                      <a:pt x="1" y="6316"/>
                    </a:lnTo>
                    <a:cubicBezTo>
                      <a:pt x="1" y="6387"/>
                      <a:pt x="9" y="6411"/>
                      <a:pt x="23" y="6411"/>
                    </a:cubicBezTo>
                    <a:cubicBezTo>
                      <a:pt x="51" y="6411"/>
                      <a:pt x="103" y="6316"/>
                      <a:pt x="162" y="6316"/>
                    </a:cubicBezTo>
                    <a:lnTo>
                      <a:pt x="850" y="6316"/>
                    </a:lnTo>
                    <a:cubicBezTo>
                      <a:pt x="908" y="6316"/>
                      <a:pt x="960" y="6411"/>
                      <a:pt x="987" y="6411"/>
                    </a:cubicBezTo>
                    <a:cubicBezTo>
                      <a:pt x="1001" y="6411"/>
                      <a:pt x="1009" y="6387"/>
                      <a:pt x="1009" y="6316"/>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9" name="Google Shape;1319;p27"/>
              <p:cNvSpPr/>
              <p:nvPr/>
            </p:nvSpPr>
            <p:spPr>
              <a:xfrm>
                <a:off x="6437175" y="4972300"/>
                <a:ext cx="25250" cy="139100"/>
              </a:xfrm>
              <a:custGeom>
                <a:avLst/>
                <a:gdLst/>
                <a:ahLst/>
                <a:cxnLst/>
                <a:rect l="l" t="t" r="r" b="b"/>
                <a:pathLst>
                  <a:path w="1010" h="5564" extrusionOk="0">
                    <a:moveTo>
                      <a:pt x="162" y="0"/>
                    </a:moveTo>
                    <a:cubicBezTo>
                      <a:pt x="74" y="0"/>
                      <a:pt x="1" y="173"/>
                      <a:pt x="1" y="384"/>
                    </a:cubicBezTo>
                    <a:lnTo>
                      <a:pt x="1" y="5469"/>
                    </a:lnTo>
                    <a:cubicBezTo>
                      <a:pt x="1" y="5540"/>
                      <a:pt x="9" y="5564"/>
                      <a:pt x="23" y="5564"/>
                    </a:cubicBezTo>
                    <a:cubicBezTo>
                      <a:pt x="51" y="5564"/>
                      <a:pt x="103" y="5469"/>
                      <a:pt x="162" y="5469"/>
                    </a:cubicBezTo>
                    <a:lnTo>
                      <a:pt x="850" y="5469"/>
                    </a:lnTo>
                    <a:cubicBezTo>
                      <a:pt x="908" y="5469"/>
                      <a:pt x="960" y="5564"/>
                      <a:pt x="987" y="5564"/>
                    </a:cubicBezTo>
                    <a:cubicBezTo>
                      <a:pt x="1001" y="5564"/>
                      <a:pt x="1009" y="5540"/>
                      <a:pt x="1009" y="5469"/>
                    </a:cubicBezTo>
                    <a:lnTo>
                      <a:pt x="1009" y="384"/>
                    </a:lnTo>
                    <a:cubicBezTo>
                      <a:pt x="1009" y="173"/>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0" name="Google Shape;1320;p27"/>
              <p:cNvSpPr/>
              <p:nvPr/>
            </p:nvSpPr>
            <p:spPr>
              <a:xfrm>
                <a:off x="6139850" y="4861600"/>
                <a:ext cx="25875" cy="249800"/>
              </a:xfrm>
              <a:custGeom>
                <a:avLst/>
                <a:gdLst/>
                <a:ahLst/>
                <a:cxnLst/>
                <a:rect l="l" t="t" r="r" b="b"/>
                <a:pathLst>
                  <a:path w="1035" h="9992" extrusionOk="0">
                    <a:moveTo>
                      <a:pt x="160" y="1"/>
                    </a:moveTo>
                    <a:cubicBezTo>
                      <a:pt x="72" y="1"/>
                      <a:pt x="1" y="173"/>
                      <a:pt x="1" y="384"/>
                    </a:cubicBezTo>
                    <a:lnTo>
                      <a:pt x="1" y="9897"/>
                    </a:lnTo>
                    <a:cubicBezTo>
                      <a:pt x="1" y="9968"/>
                      <a:pt x="9" y="9992"/>
                      <a:pt x="23" y="9992"/>
                    </a:cubicBezTo>
                    <a:cubicBezTo>
                      <a:pt x="50" y="9992"/>
                      <a:pt x="102" y="9897"/>
                      <a:pt x="160" y="9897"/>
                    </a:cubicBezTo>
                    <a:lnTo>
                      <a:pt x="875" y="9897"/>
                    </a:lnTo>
                    <a:cubicBezTo>
                      <a:pt x="934" y="9897"/>
                      <a:pt x="985" y="9992"/>
                      <a:pt x="1013" y="9992"/>
                    </a:cubicBezTo>
                    <a:cubicBezTo>
                      <a:pt x="1027" y="9992"/>
                      <a:pt x="1035" y="9968"/>
                      <a:pt x="1035" y="9897"/>
                    </a:cubicBezTo>
                    <a:lnTo>
                      <a:pt x="1035" y="384"/>
                    </a:lnTo>
                    <a:cubicBezTo>
                      <a:pt x="1035"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1" name="Google Shape;1321;p27"/>
              <p:cNvSpPr/>
              <p:nvPr/>
            </p:nvSpPr>
            <p:spPr>
              <a:xfrm>
                <a:off x="6833225" y="4934900"/>
                <a:ext cx="25250" cy="176525"/>
              </a:xfrm>
              <a:custGeom>
                <a:avLst/>
                <a:gdLst/>
                <a:ahLst/>
                <a:cxnLst/>
                <a:rect l="l" t="t" r="r" b="b"/>
                <a:pathLst>
                  <a:path w="1010" h="7061" extrusionOk="0">
                    <a:moveTo>
                      <a:pt x="162" y="0"/>
                    </a:moveTo>
                    <a:cubicBezTo>
                      <a:pt x="72" y="0"/>
                      <a:pt x="1" y="171"/>
                      <a:pt x="1" y="384"/>
                    </a:cubicBezTo>
                    <a:lnTo>
                      <a:pt x="1" y="6967"/>
                    </a:lnTo>
                    <a:cubicBezTo>
                      <a:pt x="1" y="7037"/>
                      <a:pt x="9" y="7061"/>
                      <a:pt x="23" y="7061"/>
                    </a:cubicBezTo>
                    <a:cubicBezTo>
                      <a:pt x="50" y="7061"/>
                      <a:pt x="102" y="6967"/>
                      <a:pt x="162" y="6967"/>
                    </a:cubicBezTo>
                    <a:lnTo>
                      <a:pt x="850" y="6967"/>
                    </a:lnTo>
                    <a:cubicBezTo>
                      <a:pt x="908" y="6967"/>
                      <a:pt x="960" y="7061"/>
                      <a:pt x="987" y="7061"/>
                    </a:cubicBezTo>
                    <a:cubicBezTo>
                      <a:pt x="1001" y="7061"/>
                      <a:pt x="1009" y="7037"/>
                      <a:pt x="1009" y="6967"/>
                    </a:cubicBezTo>
                    <a:lnTo>
                      <a:pt x="1009" y="384"/>
                    </a:lnTo>
                    <a:cubicBezTo>
                      <a:pt x="1009" y="171"/>
                      <a:pt x="938" y="0"/>
                      <a:pt x="8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2" name="Google Shape;1322;p27"/>
              <p:cNvSpPr/>
              <p:nvPr/>
            </p:nvSpPr>
            <p:spPr>
              <a:xfrm>
                <a:off x="6883775" y="4990225"/>
                <a:ext cx="23175" cy="121175"/>
              </a:xfrm>
              <a:custGeom>
                <a:avLst/>
                <a:gdLst/>
                <a:ahLst/>
                <a:cxnLst/>
                <a:rect l="l" t="t" r="r" b="b"/>
                <a:pathLst>
                  <a:path w="927" h="4847" extrusionOk="0">
                    <a:moveTo>
                      <a:pt x="160" y="0"/>
                    </a:moveTo>
                    <a:cubicBezTo>
                      <a:pt x="72" y="0"/>
                      <a:pt x="1" y="171"/>
                      <a:pt x="1" y="383"/>
                    </a:cubicBezTo>
                    <a:lnTo>
                      <a:pt x="1" y="4752"/>
                    </a:lnTo>
                    <a:cubicBezTo>
                      <a:pt x="1" y="4823"/>
                      <a:pt x="9" y="4847"/>
                      <a:pt x="23" y="4847"/>
                    </a:cubicBezTo>
                    <a:cubicBezTo>
                      <a:pt x="50" y="4847"/>
                      <a:pt x="102" y="4752"/>
                      <a:pt x="160" y="4752"/>
                    </a:cubicBezTo>
                    <a:lnTo>
                      <a:pt x="767" y="4752"/>
                    </a:lnTo>
                    <a:cubicBezTo>
                      <a:pt x="826" y="4752"/>
                      <a:pt x="877" y="4847"/>
                      <a:pt x="905" y="4847"/>
                    </a:cubicBezTo>
                    <a:cubicBezTo>
                      <a:pt x="919" y="4847"/>
                      <a:pt x="927" y="4823"/>
                      <a:pt x="927" y="4752"/>
                    </a:cubicBezTo>
                    <a:lnTo>
                      <a:pt x="927" y="383"/>
                    </a:lnTo>
                    <a:cubicBezTo>
                      <a:pt x="927" y="171"/>
                      <a:pt x="855" y="0"/>
                      <a:pt x="7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3" name="Google Shape;1323;p27"/>
              <p:cNvSpPr/>
              <p:nvPr/>
            </p:nvSpPr>
            <p:spPr>
              <a:xfrm>
                <a:off x="6932275" y="4849100"/>
                <a:ext cx="25225" cy="262300"/>
              </a:xfrm>
              <a:custGeom>
                <a:avLst/>
                <a:gdLst/>
                <a:ahLst/>
                <a:cxnLst/>
                <a:rect l="l" t="t" r="r" b="b"/>
                <a:pathLst>
                  <a:path w="1009" h="10492" extrusionOk="0">
                    <a:moveTo>
                      <a:pt x="160" y="0"/>
                    </a:moveTo>
                    <a:cubicBezTo>
                      <a:pt x="72" y="0"/>
                      <a:pt x="1" y="171"/>
                      <a:pt x="1" y="384"/>
                    </a:cubicBezTo>
                    <a:lnTo>
                      <a:pt x="1" y="10397"/>
                    </a:lnTo>
                    <a:cubicBezTo>
                      <a:pt x="1" y="10468"/>
                      <a:pt x="9" y="10492"/>
                      <a:pt x="22" y="10492"/>
                    </a:cubicBezTo>
                    <a:cubicBezTo>
                      <a:pt x="50" y="10492"/>
                      <a:pt x="101" y="10397"/>
                      <a:pt x="160" y="10397"/>
                    </a:cubicBezTo>
                    <a:lnTo>
                      <a:pt x="848" y="10397"/>
                    </a:lnTo>
                    <a:cubicBezTo>
                      <a:pt x="906" y="10397"/>
                      <a:pt x="958" y="10492"/>
                      <a:pt x="987" y="10492"/>
                    </a:cubicBezTo>
                    <a:cubicBezTo>
                      <a:pt x="1001" y="10492"/>
                      <a:pt x="1009" y="10468"/>
                      <a:pt x="1009" y="10397"/>
                    </a:cubicBezTo>
                    <a:lnTo>
                      <a:pt x="1009" y="384"/>
                    </a:lnTo>
                    <a:cubicBezTo>
                      <a:pt x="1009" y="171"/>
                      <a:pt x="936"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4" name="Google Shape;1324;p27"/>
              <p:cNvSpPr/>
              <p:nvPr/>
            </p:nvSpPr>
            <p:spPr>
              <a:xfrm>
                <a:off x="6981775" y="4951175"/>
                <a:ext cx="25225" cy="160225"/>
              </a:xfrm>
              <a:custGeom>
                <a:avLst/>
                <a:gdLst/>
                <a:ahLst/>
                <a:cxnLst/>
                <a:rect l="l" t="t" r="r" b="b"/>
                <a:pathLst>
                  <a:path w="1009" h="6409" extrusionOk="0">
                    <a:moveTo>
                      <a:pt x="160" y="0"/>
                    </a:moveTo>
                    <a:cubicBezTo>
                      <a:pt x="72" y="0"/>
                      <a:pt x="1" y="171"/>
                      <a:pt x="1" y="383"/>
                    </a:cubicBezTo>
                    <a:lnTo>
                      <a:pt x="1" y="6314"/>
                    </a:lnTo>
                    <a:cubicBezTo>
                      <a:pt x="1" y="6385"/>
                      <a:pt x="9" y="6409"/>
                      <a:pt x="22" y="6409"/>
                    </a:cubicBezTo>
                    <a:cubicBezTo>
                      <a:pt x="50" y="6409"/>
                      <a:pt x="102" y="6314"/>
                      <a:pt x="160" y="6314"/>
                    </a:cubicBezTo>
                    <a:lnTo>
                      <a:pt x="848" y="6314"/>
                    </a:lnTo>
                    <a:cubicBezTo>
                      <a:pt x="908" y="6314"/>
                      <a:pt x="959" y="6409"/>
                      <a:pt x="987" y="6409"/>
                    </a:cubicBezTo>
                    <a:cubicBezTo>
                      <a:pt x="1001" y="6409"/>
                      <a:pt x="1009" y="6385"/>
                      <a:pt x="1009" y="6314"/>
                    </a:cubicBezTo>
                    <a:lnTo>
                      <a:pt x="1009" y="383"/>
                    </a:lnTo>
                    <a:cubicBezTo>
                      <a:pt x="1009" y="171"/>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5" name="Google Shape;1325;p27"/>
              <p:cNvSpPr/>
              <p:nvPr/>
            </p:nvSpPr>
            <p:spPr>
              <a:xfrm>
                <a:off x="7031275" y="4972300"/>
                <a:ext cx="25250" cy="139100"/>
              </a:xfrm>
              <a:custGeom>
                <a:avLst/>
                <a:gdLst/>
                <a:ahLst/>
                <a:cxnLst/>
                <a:rect l="l" t="t" r="r" b="b"/>
                <a:pathLst>
                  <a:path w="1010" h="5564" extrusionOk="0">
                    <a:moveTo>
                      <a:pt x="160" y="0"/>
                    </a:moveTo>
                    <a:cubicBezTo>
                      <a:pt x="72" y="0"/>
                      <a:pt x="1" y="173"/>
                      <a:pt x="1" y="384"/>
                    </a:cubicBezTo>
                    <a:lnTo>
                      <a:pt x="1" y="5469"/>
                    </a:lnTo>
                    <a:cubicBezTo>
                      <a:pt x="1" y="5540"/>
                      <a:pt x="9" y="5564"/>
                      <a:pt x="22" y="5564"/>
                    </a:cubicBezTo>
                    <a:cubicBezTo>
                      <a:pt x="50" y="5564"/>
                      <a:pt x="102" y="5469"/>
                      <a:pt x="160" y="5469"/>
                    </a:cubicBezTo>
                    <a:lnTo>
                      <a:pt x="848" y="5469"/>
                    </a:lnTo>
                    <a:cubicBezTo>
                      <a:pt x="908" y="5469"/>
                      <a:pt x="959" y="5564"/>
                      <a:pt x="987" y="5564"/>
                    </a:cubicBezTo>
                    <a:cubicBezTo>
                      <a:pt x="1001" y="5564"/>
                      <a:pt x="1009" y="5540"/>
                      <a:pt x="1009" y="5469"/>
                    </a:cubicBezTo>
                    <a:lnTo>
                      <a:pt x="1009" y="384"/>
                    </a:lnTo>
                    <a:cubicBezTo>
                      <a:pt x="1009" y="173"/>
                      <a:pt x="938" y="0"/>
                      <a:pt x="8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6" name="Google Shape;1326;p27"/>
              <p:cNvSpPr/>
              <p:nvPr/>
            </p:nvSpPr>
            <p:spPr>
              <a:xfrm>
                <a:off x="7080450" y="4880300"/>
                <a:ext cx="25925" cy="231100"/>
              </a:xfrm>
              <a:custGeom>
                <a:avLst/>
                <a:gdLst/>
                <a:ahLst/>
                <a:cxnLst/>
                <a:rect l="l" t="t" r="r" b="b"/>
                <a:pathLst>
                  <a:path w="1037" h="9244" extrusionOk="0">
                    <a:moveTo>
                      <a:pt x="162" y="1"/>
                    </a:moveTo>
                    <a:cubicBezTo>
                      <a:pt x="72" y="1"/>
                      <a:pt x="1" y="173"/>
                      <a:pt x="1" y="386"/>
                    </a:cubicBezTo>
                    <a:lnTo>
                      <a:pt x="1" y="9149"/>
                    </a:lnTo>
                    <a:cubicBezTo>
                      <a:pt x="1" y="9220"/>
                      <a:pt x="9" y="9244"/>
                      <a:pt x="23" y="9244"/>
                    </a:cubicBezTo>
                    <a:cubicBezTo>
                      <a:pt x="51" y="9244"/>
                      <a:pt x="102" y="9149"/>
                      <a:pt x="162" y="9149"/>
                    </a:cubicBezTo>
                    <a:lnTo>
                      <a:pt x="875" y="9149"/>
                    </a:lnTo>
                    <a:cubicBezTo>
                      <a:pt x="935" y="9149"/>
                      <a:pt x="987" y="9244"/>
                      <a:pt x="1015" y="9244"/>
                    </a:cubicBezTo>
                    <a:cubicBezTo>
                      <a:pt x="1029" y="9244"/>
                      <a:pt x="1037" y="9220"/>
                      <a:pt x="1037" y="9149"/>
                    </a:cubicBezTo>
                    <a:lnTo>
                      <a:pt x="1037" y="386"/>
                    </a:lnTo>
                    <a:cubicBezTo>
                      <a:pt x="1037" y="173"/>
                      <a:pt x="963" y="1"/>
                      <a:pt x="8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7" name="Google Shape;1327;p27"/>
              <p:cNvSpPr/>
              <p:nvPr/>
            </p:nvSpPr>
            <p:spPr>
              <a:xfrm>
                <a:off x="7128950" y="4850325"/>
                <a:ext cx="27950" cy="261075"/>
              </a:xfrm>
              <a:custGeom>
                <a:avLst/>
                <a:gdLst/>
                <a:ahLst/>
                <a:cxnLst/>
                <a:rect l="l" t="t" r="r" b="b"/>
                <a:pathLst>
                  <a:path w="1118" h="10443" extrusionOk="0">
                    <a:moveTo>
                      <a:pt x="160" y="1"/>
                    </a:moveTo>
                    <a:cubicBezTo>
                      <a:pt x="72" y="1"/>
                      <a:pt x="1" y="173"/>
                      <a:pt x="1" y="384"/>
                    </a:cubicBezTo>
                    <a:lnTo>
                      <a:pt x="1" y="10348"/>
                    </a:lnTo>
                    <a:cubicBezTo>
                      <a:pt x="1" y="10419"/>
                      <a:pt x="9" y="10443"/>
                      <a:pt x="22" y="10443"/>
                    </a:cubicBezTo>
                    <a:cubicBezTo>
                      <a:pt x="50" y="10443"/>
                      <a:pt x="101" y="10348"/>
                      <a:pt x="160" y="10348"/>
                    </a:cubicBezTo>
                    <a:lnTo>
                      <a:pt x="956" y="10348"/>
                    </a:lnTo>
                    <a:cubicBezTo>
                      <a:pt x="1016" y="10348"/>
                      <a:pt x="1067" y="10443"/>
                      <a:pt x="1095" y="10443"/>
                    </a:cubicBezTo>
                    <a:cubicBezTo>
                      <a:pt x="1109" y="10443"/>
                      <a:pt x="1117" y="10419"/>
                      <a:pt x="1117" y="10348"/>
                    </a:cubicBezTo>
                    <a:lnTo>
                      <a:pt x="1117" y="384"/>
                    </a:lnTo>
                    <a:cubicBezTo>
                      <a:pt x="1117" y="173"/>
                      <a:pt x="1046" y="1"/>
                      <a:pt x="9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8" name="Google Shape;1328;p27"/>
              <p:cNvSpPr/>
              <p:nvPr/>
            </p:nvSpPr>
            <p:spPr>
              <a:xfrm>
                <a:off x="7177775" y="4666275"/>
                <a:ext cx="29300" cy="445125"/>
              </a:xfrm>
              <a:custGeom>
                <a:avLst/>
                <a:gdLst/>
                <a:ahLst/>
                <a:cxnLst/>
                <a:rect l="l" t="t" r="r" b="b"/>
                <a:pathLst>
                  <a:path w="1172" h="17805" extrusionOk="0">
                    <a:moveTo>
                      <a:pt x="160" y="0"/>
                    </a:moveTo>
                    <a:cubicBezTo>
                      <a:pt x="72" y="0"/>
                      <a:pt x="0" y="173"/>
                      <a:pt x="0" y="385"/>
                    </a:cubicBezTo>
                    <a:lnTo>
                      <a:pt x="0" y="17710"/>
                    </a:lnTo>
                    <a:cubicBezTo>
                      <a:pt x="0" y="17781"/>
                      <a:pt x="8" y="17805"/>
                      <a:pt x="22" y="17805"/>
                    </a:cubicBezTo>
                    <a:cubicBezTo>
                      <a:pt x="50" y="17805"/>
                      <a:pt x="101" y="17710"/>
                      <a:pt x="160" y="17710"/>
                    </a:cubicBezTo>
                    <a:lnTo>
                      <a:pt x="1010" y="17710"/>
                    </a:lnTo>
                    <a:cubicBezTo>
                      <a:pt x="1070" y="17710"/>
                      <a:pt x="1122" y="17805"/>
                      <a:pt x="1150" y="17805"/>
                    </a:cubicBezTo>
                    <a:cubicBezTo>
                      <a:pt x="1164" y="17805"/>
                      <a:pt x="1172" y="17781"/>
                      <a:pt x="1172" y="17710"/>
                    </a:cubicBezTo>
                    <a:lnTo>
                      <a:pt x="1172" y="385"/>
                    </a:lnTo>
                    <a:cubicBezTo>
                      <a:pt x="1172" y="173"/>
                      <a:pt x="1100" y="0"/>
                      <a:pt x="10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9" name="Google Shape;1329;p27"/>
              <p:cNvSpPr/>
              <p:nvPr/>
            </p:nvSpPr>
            <p:spPr>
              <a:xfrm>
                <a:off x="7228650" y="4894150"/>
                <a:ext cx="26550" cy="217250"/>
              </a:xfrm>
              <a:custGeom>
                <a:avLst/>
                <a:gdLst/>
                <a:ahLst/>
                <a:cxnLst/>
                <a:rect l="l" t="t" r="r" b="b"/>
                <a:pathLst>
                  <a:path w="1062" h="8690" extrusionOk="0">
                    <a:moveTo>
                      <a:pt x="160" y="1"/>
                    </a:moveTo>
                    <a:cubicBezTo>
                      <a:pt x="72" y="1"/>
                      <a:pt x="0" y="173"/>
                      <a:pt x="0" y="384"/>
                    </a:cubicBezTo>
                    <a:lnTo>
                      <a:pt x="0" y="8595"/>
                    </a:lnTo>
                    <a:cubicBezTo>
                      <a:pt x="0" y="8666"/>
                      <a:pt x="8" y="8690"/>
                      <a:pt x="22" y="8690"/>
                    </a:cubicBezTo>
                    <a:cubicBezTo>
                      <a:pt x="50" y="8690"/>
                      <a:pt x="101" y="8595"/>
                      <a:pt x="160" y="8595"/>
                    </a:cubicBezTo>
                    <a:lnTo>
                      <a:pt x="902" y="8595"/>
                    </a:lnTo>
                    <a:cubicBezTo>
                      <a:pt x="961" y="8595"/>
                      <a:pt x="1012" y="8690"/>
                      <a:pt x="1040" y="8690"/>
                    </a:cubicBezTo>
                    <a:cubicBezTo>
                      <a:pt x="1054" y="8690"/>
                      <a:pt x="1062" y="8666"/>
                      <a:pt x="1062" y="8595"/>
                    </a:cubicBezTo>
                    <a:lnTo>
                      <a:pt x="1062" y="384"/>
                    </a:lnTo>
                    <a:cubicBezTo>
                      <a:pt x="1062" y="173"/>
                      <a:pt x="990" y="1"/>
                      <a:pt x="9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330" name="Google Shape;1330;p27"/>
            <p:cNvSpPr/>
            <p:nvPr/>
          </p:nvSpPr>
          <p:spPr>
            <a:xfrm>
              <a:off x="-53637" y="110400"/>
              <a:ext cx="9251275" cy="1790550"/>
            </a:xfrm>
            <a:custGeom>
              <a:avLst/>
              <a:gdLst/>
              <a:ahLst/>
              <a:cxnLst/>
              <a:rect l="l" t="t" r="r" b="b"/>
              <a:pathLst>
                <a:path w="370051" h="71622" extrusionOk="0">
                  <a:moveTo>
                    <a:pt x="0" y="71622"/>
                  </a:moveTo>
                  <a:lnTo>
                    <a:pt x="71271" y="41779"/>
                  </a:lnTo>
                  <a:lnTo>
                    <a:pt x="124286" y="66005"/>
                  </a:lnTo>
                  <a:lnTo>
                    <a:pt x="194856" y="34406"/>
                  </a:lnTo>
                  <a:lnTo>
                    <a:pt x="228209" y="47397"/>
                  </a:lnTo>
                  <a:lnTo>
                    <a:pt x="263670" y="28789"/>
                  </a:lnTo>
                  <a:lnTo>
                    <a:pt x="306854" y="54068"/>
                  </a:lnTo>
                  <a:lnTo>
                    <a:pt x="370051" y="0"/>
                  </a:lnTo>
                </a:path>
              </a:pathLst>
            </a:custGeom>
            <a:noFill/>
            <a:ln w="38100" cap="flat" cmpd="sng">
              <a:solidFill>
                <a:schemeClr val="dk2"/>
              </a:solidFill>
              <a:prstDash val="solid"/>
              <a:round/>
              <a:headEnd type="none" w="med" len="med"/>
              <a:tailEnd type="none" w="med" len="med"/>
            </a:ln>
          </p:spPr>
          <p:txBody>
            <a:bodyPr/>
            <a:lstStyle/>
            <a:p>
              <a:endParaRPr lang="en-US"/>
            </a:p>
          </p:txBody>
        </p:sp>
      </p:grpSp>
      <p:sp>
        <p:nvSpPr>
          <p:cNvPr id="5" name="TextBox 4"/>
          <p:cNvSpPr txBox="1"/>
          <p:nvPr/>
        </p:nvSpPr>
        <p:spPr>
          <a:xfrm>
            <a:off x="3271668" y="3030757"/>
            <a:ext cx="5253361" cy="584775"/>
          </a:xfrm>
          <a:prstGeom prst="rect">
            <a:avLst/>
          </a:prstGeom>
          <a:noFill/>
        </p:spPr>
        <p:txBody>
          <a:bodyPr wrap="none" rtlCol="0">
            <a:spAutoFit/>
          </a:bodyPr>
          <a:lstStyle/>
          <a:p>
            <a:pPr algn="ctr"/>
            <a:r>
              <a:rPr lang="en-US" altLang="zh-CN" sz="1600" i="1" dirty="0">
                <a:latin typeface="Times New Roman" panose="02020603050405020304" pitchFamily="18" charset="0"/>
                <a:cs typeface="Times New Roman" panose="02020603050405020304" pitchFamily="18" charset="0"/>
              </a:rPr>
              <a:t>---</a:t>
            </a:r>
            <a:r>
              <a:rPr lang="zh-CN" altLang="en-US" sz="1600" i="1" dirty="0">
                <a:latin typeface="Times New Roman" panose="02020603050405020304" pitchFamily="18" charset="0"/>
                <a:cs typeface="Times New Roman" panose="02020603050405020304" pitchFamily="18" charset="0"/>
              </a:rPr>
              <a:t> </a:t>
            </a:r>
            <a:r>
              <a:rPr lang="en-US" altLang="zh-CN" sz="1600" i="1" dirty="0">
                <a:latin typeface="Times New Roman" panose="02020603050405020304" pitchFamily="18" charset="0"/>
                <a:cs typeface="Times New Roman" panose="02020603050405020304" pitchFamily="18" charset="0"/>
              </a:rPr>
              <a:t> w</a:t>
            </a:r>
            <a:r>
              <a:rPr lang="en-US" sz="1600" i="1" dirty="0">
                <a:latin typeface="Times New Roman" panose="02020603050405020304" pitchFamily="18" charset="0"/>
                <a:cs typeface="Times New Roman" panose="02020603050405020304" pitchFamily="18" charset="0"/>
              </a:rPr>
              <a:t>e sincerely appreciate your valuable time and attention!</a:t>
            </a:r>
            <a:endParaRPr lang="en-US" sz="1600" i="1" dirty="0">
              <a:latin typeface="Times New Roman" panose="02020603050405020304" pitchFamily="18" charset="0"/>
              <a:cs typeface="Times New Roman" panose="02020603050405020304" pitchFamily="18" charset="0"/>
            </a:endParaRPr>
          </a:p>
          <a:p>
            <a:pPr algn="ctr"/>
            <a:r>
              <a:rPr lang="en-US" sz="1600" i="1" dirty="0">
                <a:latin typeface="Times New Roman" panose="02020603050405020304" pitchFamily="18" charset="0"/>
                <a:cs typeface="Times New Roman" panose="02020603050405020304" pitchFamily="18" charset="0"/>
              </a:rPr>
              <a:t>            (On behalf of Group 11)</a:t>
            </a:r>
            <a:endParaRPr lang="en-US" sz="1600" i="1" dirty="0">
              <a:latin typeface="Times New Roman" panose="02020603050405020304" pitchFamily="18" charset="0"/>
              <a:cs typeface="Times New Roman" panose="02020603050405020304" pitchFamily="18" charset="0"/>
            </a:endParaRPr>
          </a:p>
        </p:txBody>
      </p:sp>
      <p:sp>
        <p:nvSpPr>
          <p:cNvPr id="1254" name="Google Shape;1254;p27"/>
          <p:cNvSpPr txBox="1">
            <a:spLocks noGrp="1"/>
          </p:cNvSpPr>
          <p:nvPr>
            <p:ph type="subTitle" idx="1"/>
          </p:nvPr>
        </p:nvSpPr>
        <p:spPr>
          <a:xfrm>
            <a:off x="3650694" y="3696964"/>
            <a:ext cx="5076104" cy="1179374"/>
          </a:xfrm>
          <a:prstGeom prst="rect">
            <a:avLst/>
          </a:prstGeom>
        </p:spPr>
        <p:txBody>
          <a:bodyPr spcFirstLastPara="1" wrap="square" lIns="91425" tIns="91425" rIns="91425" bIns="91425" anchor="t" anchorCtr="0">
            <a:noAutofit/>
          </a:bodyPr>
          <a:p>
            <a:pPr marL="0" lvl="0" indent="0" algn="l" rtl="0">
              <a:spcBef>
                <a:spcPts val="0"/>
              </a:spcBef>
              <a:spcAft>
                <a:spcPts val="0"/>
              </a:spcAft>
              <a:buNone/>
            </a:pPr>
            <a:r>
              <a:rPr lang="zh-CN" altLang="en-US" b="1" dirty="0">
                <a:latin typeface="Times New Roman" panose="02020603050405020304" pitchFamily="18" charset="0"/>
                <a:cs typeface="Times New Roman" panose="02020603050405020304" pitchFamily="18" charset="0"/>
              </a:rPr>
              <a:t>  </a:t>
            </a:r>
            <a:r>
              <a:rPr lang="zh-CN" altLang="en-US" b="1" dirty="0">
                <a:solidFill>
                  <a:schemeClr val="tx2">
                    <a:lumMod val="10000"/>
                  </a:schemeClr>
                </a:solidFill>
                <a:latin typeface="Times New Roman" panose="02020603050405020304" pitchFamily="18" charset="0"/>
                <a:cs typeface="Times New Roman" panose="02020603050405020304" pitchFamily="18" charset="0"/>
              </a:rPr>
              <a:t>                           </a:t>
            </a:r>
            <a:r>
              <a:rPr lang="en-US" altLang="zh-CN" b="1" dirty="0">
                <a:solidFill>
                  <a:schemeClr val="tx2">
                    <a:lumMod val="10000"/>
                  </a:schemeClr>
                </a:solidFill>
                <a:latin typeface="Times New Roman" panose="02020603050405020304" pitchFamily="18" charset="0"/>
                <a:cs typeface="Times New Roman" panose="02020603050405020304" pitchFamily="18" charset="0"/>
              </a:rPr>
              <a:t>---</a:t>
            </a:r>
            <a:r>
              <a:rPr lang="en-US" altLang="en-GB" b="1" dirty="0">
                <a:solidFill>
                  <a:schemeClr val="tx2">
                    <a:lumMod val="10000"/>
                  </a:schemeClr>
                </a:solidFill>
                <a:latin typeface="Times New Roman" panose="02020603050405020304" pitchFamily="18" charset="0"/>
                <a:cs typeface="Times New Roman" panose="02020603050405020304" pitchFamily="18" charset="0"/>
              </a:rPr>
              <a:t>Group </a:t>
            </a:r>
            <a:r>
              <a:rPr lang="en-US" altLang="zh-CN" b="1" dirty="0">
                <a:solidFill>
                  <a:schemeClr val="tx2">
                    <a:lumMod val="10000"/>
                  </a:schemeClr>
                </a:solidFill>
                <a:latin typeface="Times New Roman" panose="02020603050405020304" pitchFamily="18" charset="0"/>
                <a:cs typeface="Times New Roman" panose="02020603050405020304" pitchFamily="18" charset="0"/>
              </a:rPr>
              <a:t>11</a:t>
            </a:r>
            <a:endParaRPr lang="en-US" altLang="en-GB" b="1" dirty="0">
              <a:solidFill>
                <a:schemeClr val="tx2">
                  <a:lumMod val="10000"/>
                </a:schemeClr>
              </a:solidFill>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US" altLang="en-GB" b="1" i="1" dirty="0" err="1">
                <a:solidFill>
                  <a:schemeClr val="tx2">
                    <a:lumMod val="10000"/>
                  </a:schemeClr>
                </a:solidFill>
                <a:latin typeface="Times New Roman" panose="02020603050405020304" pitchFamily="18" charset="0"/>
                <a:cs typeface="Times New Roman" panose="02020603050405020304" pitchFamily="18" charset="0"/>
              </a:rPr>
              <a:t>Sizhe</a:t>
            </a:r>
            <a:r>
              <a:rPr lang="en-US" altLang="en-GB" b="1" i="1" dirty="0">
                <a:solidFill>
                  <a:schemeClr val="tx2">
                    <a:lumMod val="10000"/>
                  </a:schemeClr>
                </a:solidFill>
                <a:latin typeface="Times New Roman" panose="02020603050405020304" pitchFamily="18" charset="0"/>
                <a:cs typeface="Times New Roman" panose="02020603050405020304" pitchFamily="18" charset="0"/>
              </a:rPr>
              <a:t> Li </a:t>
            </a:r>
            <a:r>
              <a:rPr lang="zh-CN" altLang="en-US" b="1" i="1" dirty="0">
                <a:solidFill>
                  <a:schemeClr val="tx2">
                    <a:lumMod val="10000"/>
                  </a:schemeClr>
                </a:solidFill>
                <a:latin typeface="Times New Roman" panose="02020603050405020304" pitchFamily="18" charset="0"/>
                <a:cs typeface="Times New Roman" panose="02020603050405020304" pitchFamily="18" charset="0"/>
              </a:rPr>
              <a:t>     </a:t>
            </a:r>
            <a:r>
              <a:rPr lang="en-US" altLang="zh-CN" dirty="0">
                <a:solidFill>
                  <a:schemeClr val="tx2">
                    <a:lumMod val="10000"/>
                  </a:schemeClr>
                </a:solidFill>
                <a:latin typeface="Times New Roman" panose="02020603050405020304" pitchFamily="18" charset="0"/>
                <a:cs typeface="Times New Roman" panose="02020603050405020304" pitchFamily="18" charset="0"/>
              </a:rPr>
              <a:t>122090273</a:t>
            </a:r>
            <a:r>
              <a:rPr lang="zh-CN" altLang="en-US" dirty="0">
                <a:solidFill>
                  <a:schemeClr val="tx2">
                    <a:lumMod val="10000"/>
                  </a:schemeClr>
                </a:solidFill>
                <a:latin typeface="Times New Roman" panose="02020603050405020304" pitchFamily="18" charset="0"/>
                <a:cs typeface="Times New Roman" panose="02020603050405020304" pitchFamily="18" charset="0"/>
              </a:rPr>
              <a:t>      </a:t>
            </a:r>
            <a:r>
              <a:rPr lang="en-US" altLang="en-GB" b="1" i="1" dirty="0" err="1">
                <a:solidFill>
                  <a:schemeClr val="tx2">
                    <a:lumMod val="10000"/>
                  </a:schemeClr>
                </a:solidFill>
                <a:latin typeface="Times New Roman" panose="02020603050405020304" pitchFamily="18" charset="0"/>
                <a:cs typeface="Times New Roman" panose="02020603050405020304" pitchFamily="18" charset="0"/>
              </a:rPr>
              <a:t>Yufei</a:t>
            </a:r>
            <a:r>
              <a:rPr lang="en-US" altLang="en-GB" b="1" i="1" dirty="0">
                <a:solidFill>
                  <a:schemeClr val="tx2">
                    <a:lumMod val="10000"/>
                  </a:schemeClr>
                </a:solidFill>
                <a:latin typeface="Times New Roman" panose="02020603050405020304" pitchFamily="18" charset="0"/>
                <a:cs typeface="Times New Roman" panose="02020603050405020304" pitchFamily="18" charset="0"/>
              </a:rPr>
              <a:t> Lei</a:t>
            </a:r>
            <a:r>
              <a:rPr lang="en-US" altLang="en-GB" b="1" dirty="0">
                <a:solidFill>
                  <a:schemeClr val="tx2">
                    <a:lumMod val="10000"/>
                  </a:schemeClr>
                </a:solidFill>
                <a:latin typeface="Times New Roman" panose="02020603050405020304" pitchFamily="18" charset="0"/>
                <a:cs typeface="Times New Roman" panose="02020603050405020304" pitchFamily="18" charset="0"/>
              </a:rPr>
              <a:t> </a:t>
            </a:r>
            <a:r>
              <a:rPr lang="zh-CN" altLang="en-US" b="1" dirty="0">
                <a:solidFill>
                  <a:schemeClr val="tx2">
                    <a:lumMod val="10000"/>
                  </a:schemeClr>
                </a:solidFill>
                <a:latin typeface="Times New Roman" panose="02020603050405020304" pitchFamily="18" charset="0"/>
                <a:cs typeface="Times New Roman" panose="02020603050405020304" pitchFamily="18" charset="0"/>
              </a:rPr>
              <a:t>        </a:t>
            </a:r>
            <a:r>
              <a:rPr lang="en-US" altLang="zh-CN" dirty="0">
                <a:solidFill>
                  <a:schemeClr val="tx2">
                    <a:lumMod val="10000"/>
                  </a:schemeClr>
                </a:solidFill>
                <a:latin typeface="Times New Roman" panose="02020603050405020304" pitchFamily="18" charset="0"/>
                <a:cs typeface="Times New Roman" panose="02020603050405020304" pitchFamily="18" charset="0"/>
              </a:rPr>
              <a:t>121090249</a:t>
            </a:r>
            <a:endParaRPr lang="en-US" altLang="en-GB" dirty="0">
              <a:solidFill>
                <a:schemeClr val="tx2">
                  <a:lumMod val="10000"/>
                </a:schemeClr>
              </a:solidFill>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US" altLang="en-GB" b="1" i="1" dirty="0" err="1">
                <a:solidFill>
                  <a:schemeClr val="tx2">
                    <a:lumMod val="10000"/>
                  </a:schemeClr>
                </a:solidFill>
                <a:latin typeface="Times New Roman" panose="02020603050405020304" pitchFamily="18" charset="0"/>
                <a:cs typeface="Times New Roman" panose="02020603050405020304" pitchFamily="18" charset="0"/>
              </a:rPr>
              <a:t>Lixin</a:t>
            </a:r>
            <a:r>
              <a:rPr lang="en-US" altLang="en-GB" b="1" i="1" dirty="0">
                <a:solidFill>
                  <a:schemeClr val="tx2">
                    <a:lumMod val="10000"/>
                  </a:schemeClr>
                </a:solidFill>
                <a:latin typeface="Times New Roman" panose="02020603050405020304" pitchFamily="18" charset="0"/>
                <a:cs typeface="Times New Roman" panose="02020603050405020304" pitchFamily="18" charset="0"/>
              </a:rPr>
              <a:t> Zhou </a:t>
            </a:r>
            <a:r>
              <a:rPr lang="en-US" altLang="zh-CN" dirty="0">
                <a:solidFill>
                  <a:schemeClr val="tx2">
                    <a:lumMod val="10000"/>
                  </a:schemeClr>
                </a:solidFill>
                <a:latin typeface="Times New Roman" panose="02020603050405020304" pitchFamily="18" charset="0"/>
                <a:cs typeface="Times New Roman" panose="02020603050405020304" pitchFamily="18" charset="0"/>
              </a:rPr>
              <a:t>123090904</a:t>
            </a:r>
            <a:r>
              <a:rPr lang="zh-CN" altLang="en-US" dirty="0">
                <a:solidFill>
                  <a:schemeClr val="tx2">
                    <a:lumMod val="10000"/>
                  </a:schemeClr>
                </a:solidFill>
                <a:latin typeface="Times New Roman" panose="02020603050405020304" pitchFamily="18" charset="0"/>
                <a:cs typeface="Times New Roman" panose="02020603050405020304" pitchFamily="18" charset="0"/>
              </a:rPr>
              <a:t>      </a:t>
            </a:r>
            <a:r>
              <a:rPr lang="en-US" altLang="en-GB" b="1" i="1" dirty="0" err="1">
                <a:solidFill>
                  <a:schemeClr val="tx2">
                    <a:lumMod val="10000"/>
                  </a:schemeClr>
                </a:solidFill>
                <a:latin typeface="Times New Roman" panose="02020603050405020304" pitchFamily="18" charset="0"/>
                <a:cs typeface="Times New Roman" panose="02020603050405020304" pitchFamily="18" charset="0"/>
              </a:rPr>
              <a:t>Qingyang</a:t>
            </a:r>
            <a:r>
              <a:rPr lang="en-US" altLang="en-GB" b="1" i="1" dirty="0">
                <a:solidFill>
                  <a:schemeClr val="tx2">
                    <a:lumMod val="10000"/>
                  </a:schemeClr>
                </a:solidFill>
                <a:latin typeface="Times New Roman" panose="02020603050405020304" pitchFamily="18" charset="0"/>
                <a:cs typeface="Times New Roman" panose="02020603050405020304" pitchFamily="18" charset="0"/>
              </a:rPr>
              <a:t> Xu  </a:t>
            </a:r>
            <a:r>
              <a:rPr lang="en-US" altLang="zh-CN" dirty="0">
                <a:solidFill>
                  <a:schemeClr val="tx2">
                    <a:lumMod val="10000"/>
                  </a:schemeClr>
                </a:solidFill>
                <a:latin typeface="Times New Roman" panose="02020603050405020304" pitchFamily="18" charset="0"/>
                <a:cs typeface="Times New Roman" panose="02020603050405020304" pitchFamily="18" charset="0"/>
              </a:rPr>
              <a:t>123090691</a:t>
            </a:r>
            <a:endParaRPr lang="en-US" altLang="en-GB" dirty="0">
              <a:solidFill>
                <a:schemeClr val="tx2">
                  <a:lumMod val="1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1157" y="472812"/>
            <a:ext cx="7987553" cy="4801314"/>
          </a:xfrm>
          <a:prstGeom prst="rect">
            <a:avLst/>
          </a:prstGeom>
          <a:noFill/>
        </p:spPr>
        <p:txBody>
          <a:bodyPr wrap="square">
            <a:spAutoFit/>
          </a:bodyPr>
          <a:lstStyle/>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Antoniadis, A., Das, S., Gupta, S., and Singla, S. (2023). Learning-Augmented Metrical Task Systems: A Consistency-Robustness Trade-off. </a:t>
            </a:r>
            <a:r>
              <a:rPr lang="en-US" sz="900" i="1" dirty="0">
                <a:latin typeface="Times New Roman" panose="02020603050405020304" pitchFamily="18" charset="0"/>
                <a:cs typeface="Times New Roman" panose="02020603050405020304" pitchFamily="18" charset="0"/>
              </a:rPr>
              <a:t>Proceedings of the 40th International Conference on Machine Learning (ICML 2023)</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err="1">
                <a:latin typeface="Times New Roman" panose="02020603050405020304" pitchFamily="18" charset="0"/>
                <a:cs typeface="Times New Roman" panose="02020603050405020304" pitchFamily="18" charset="0"/>
              </a:rPr>
              <a:t>Benomar</a:t>
            </a:r>
            <a:r>
              <a:rPr lang="en-US" sz="900" dirty="0">
                <a:latin typeface="Times New Roman" panose="02020603050405020304" pitchFamily="18" charset="0"/>
                <a:cs typeface="Times New Roman" panose="02020603050405020304" pitchFamily="18" charset="0"/>
              </a:rPr>
              <a:t>, Z., </a:t>
            </a:r>
            <a:r>
              <a:rPr lang="en-US" sz="900" dirty="0" err="1">
                <a:latin typeface="Times New Roman" panose="02020603050405020304" pitchFamily="18" charset="0"/>
                <a:cs typeface="Times New Roman" panose="02020603050405020304" pitchFamily="18" charset="0"/>
              </a:rPr>
              <a:t>Perchet</a:t>
            </a:r>
            <a:r>
              <a:rPr lang="en-US" sz="900" dirty="0">
                <a:latin typeface="Times New Roman" panose="02020603050405020304" pitchFamily="18" charset="0"/>
                <a:cs typeface="Times New Roman" panose="02020603050405020304" pitchFamily="18" charset="0"/>
              </a:rPr>
              <a:t>, V., Croissant, L., and Angelopoulos, S. (2025). Pareto-Optimality, Smoothness, and Stochasticity in Learning-Augmented One-Max-Search. </a:t>
            </a:r>
            <a:r>
              <a:rPr lang="en-US" sz="900" i="1" dirty="0" err="1">
                <a:latin typeface="Times New Roman" panose="02020603050405020304" pitchFamily="18" charset="0"/>
                <a:cs typeface="Times New Roman" panose="02020603050405020304" pitchFamily="18" charset="0"/>
              </a:rPr>
              <a:t>arXiv</a:t>
            </a:r>
            <a:r>
              <a:rPr lang="en-US" sz="900" i="1" dirty="0">
                <a:latin typeface="Times New Roman" panose="02020603050405020304" pitchFamily="18" charset="0"/>
                <a:cs typeface="Times New Roman" panose="02020603050405020304" pitchFamily="18" charset="0"/>
              </a:rPr>
              <a:t> preprint arXiv:2502.05720</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Christianson, C., </a:t>
            </a:r>
            <a:r>
              <a:rPr lang="en-US" sz="900" dirty="0" err="1">
                <a:latin typeface="Times New Roman" panose="02020603050405020304" pitchFamily="18" charset="0"/>
                <a:cs typeface="Times New Roman" panose="02020603050405020304" pitchFamily="18" charset="0"/>
              </a:rPr>
              <a:t>Emamjomeh</a:t>
            </a:r>
            <a:r>
              <a:rPr lang="en-US" sz="900" dirty="0">
                <a:latin typeface="Times New Roman" panose="02020603050405020304" pitchFamily="18" charset="0"/>
                <a:cs typeface="Times New Roman" panose="02020603050405020304" pitchFamily="18" charset="0"/>
              </a:rPr>
              <a:t>-Zadeh, E., </a:t>
            </a:r>
            <a:r>
              <a:rPr lang="en-US" sz="900" dirty="0" err="1">
                <a:latin typeface="Times New Roman" panose="02020603050405020304" pitchFamily="18" charset="0"/>
                <a:cs typeface="Times New Roman" panose="02020603050405020304" pitchFamily="18" charset="0"/>
              </a:rPr>
              <a:t>Ligett</a:t>
            </a:r>
            <a:r>
              <a:rPr lang="en-US" sz="900" dirty="0">
                <a:latin typeface="Times New Roman" panose="02020603050405020304" pitchFamily="18" charset="0"/>
                <a:cs typeface="Times New Roman" panose="02020603050405020304" pitchFamily="18" charset="0"/>
              </a:rPr>
              <a:t>, K., and Rubinstein, A. (2023). Optimal Robustness-Consistency Tradeoffs for Learning-Augmented Metrical Task Systems. </a:t>
            </a:r>
            <a:r>
              <a:rPr lang="en-US" sz="900" i="1" dirty="0">
                <a:latin typeface="Times New Roman" panose="02020603050405020304" pitchFamily="18" charset="0"/>
                <a:cs typeface="Times New Roman" panose="02020603050405020304" pitchFamily="18" charset="0"/>
              </a:rPr>
              <a:t>Proceedings of the 26th International Conference on Artificial Intelligence and Statistics (AISTATS 2023)</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El-Yaniv, R. (1998). Competitive Solutions for Online Financial Problems. </a:t>
            </a:r>
            <a:r>
              <a:rPr lang="en-US" sz="900" i="1" dirty="0" err="1">
                <a:latin typeface="Times New Roman" panose="02020603050405020304" pitchFamily="18" charset="0"/>
                <a:cs typeface="Times New Roman" panose="02020603050405020304" pitchFamily="18" charset="0"/>
              </a:rPr>
              <a:t>Algorithmica</a:t>
            </a:r>
            <a:r>
              <a:rPr lang="en-US" sz="900" dirty="0">
                <a:latin typeface="Times New Roman" panose="02020603050405020304" pitchFamily="18" charset="0"/>
                <a:cs typeface="Times New Roman" panose="02020603050405020304" pitchFamily="18" charset="0"/>
              </a:rPr>
              <a:t>, 22(4), 362–381.</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El-Yaniv, R., Fiat, A., Karp, R. M., and Turpin, G. (2001). Optimal Search and One-Way Trading Online Algorithms. </a:t>
            </a:r>
            <a:r>
              <a:rPr lang="en-US" sz="900" i="1" dirty="0" err="1">
                <a:latin typeface="Times New Roman" panose="02020603050405020304" pitchFamily="18" charset="0"/>
                <a:cs typeface="Times New Roman" panose="02020603050405020304" pitchFamily="18" charset="0"/>
              </a:rPr>
              <a:t>Algorithmica</a:t>
            </a:r>
            <a:r>
              <a:rPr lang="en-US" sz="900" dirty="0">
                <a:latin typeface="Times New Roman" panose="02020603050405020304" pitchFamily="18" charset="0"/>
                <a:cs typeface="Times New Roman" panose="02020603050405020304" pitchFamily="18" charset="0"/>
              </a:rPr>
              <a:t>, 30(1), 101–139.</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Kumar, R., Purohit, M., and </a:t>
            </a:r>
            <a:r>
              <a:rPr lang="en-US" sz="900" dirty="0" err="1">
                <a:latin typeface="Times New Roman" panose="02020603050405020304" pitchFamily="18" charset="0"/>
                <a:cs typeface="Times New Roman" panose="02020603050405020304" pitchFamily="18" charset="0"/>
              </a:rPr>
              <a:t>Svitkina</a:t>
            </a:r>
            <a:r>
              <a:rPr lang="en-US" sz="900" dirty="0">
                <a:latin typeface="Times New Roman" panose="02020603050405020304" pitchFamily="18" charset="0"/>
                <a:cs typeface="Times New Roman" panose="02020603050405020304" pitchFamily="18" charset="0"/>
              </a:rPr>
              <a:t>, Z. (2018). Improving Online Algorithms via ML Predictions. </a:t>
            </a:r>
            <a:r>
              <a:rPr lang="en-US" sz="900" i="1" dirty="0">
                <a:latin typeface="Times New Roman" panose="02020603050405020304" pitchFamily="18" charset="0"/>
                <a:cs typeface="Times New Roman" panose="02020603050405020304" pitchFamily="18" charset="0"/>
              </a:rPr>
              <a:t>Advances in Neural Information Processing Systems (</a:t>
            </a:r>
            <a:r>
              <a:rPr lang="en-US" sz="900" i="1" dirty="0" err="1">
                <a:latin typeface="Times New Roman" panose="02020603050405020304" pitchFamily="18" charset="0"/>
                <a:cs typeface="Times New Roman" panose="02020603050405020304" pitchFamily="18" charset="0"/>
              </a:rPr>
              <a:t>NeurIPS</a:t>
            </a:r>
            <a:r>
              <a:rPr lang="en-US" sz="900" i="1" dirty="0">
                <a:latin typeface="Times New Roman" panose="02020603050405020304" pitchFamily="18" charset="0"/>
                <a:cs typeface="Times New Roman" panose="02020603050405020304" pitchFamily="18" charset="0"/>
              </a:rPr>
              <a:t> 2018)</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err="1">
                <a:latin typeface="Times New Roman" panose="02020603050405020304" pitchFamily="18" charset="0"/>
                <a:cs typeface="Times New Roman" panose="02020603050405020304" pitchFamily="18" charset="0"/>
              </a:rPr>
              <a:t>Lykouris</a:t>
            </a:r>
            <a:r>
              <a:rPr lang="en-US" sz="900" dirty="0">
                <a:latin typeface="Times New Roman" panose="02020603050405020304" pitchFamily="18" charset="0"/>
                <a:cs typeface="Times New Roman" panose="02020603050405020304" pitchFamily="18" charset="0"/>
              </a:rPr>
              <a:t>, T., and </a:t>
            </a:r>
            <a:r>
              <a:rPr lang="en-US" sz="900" dirty="0" err="1">
                <a:latin typeface="Times New Roman" panose="02020603050405020304" pitchFamily="18" charset="0"/>
                <a:cs typeface="Times New Roman" panose="02020603050405020304" pitchFamily="18" charset="0"/>
              </a:rPr>
              <a:t>Vassilvitskii</a:t>
            </a:r>
            <a:r>
              <a:rPr lang="en-US" sz="900" dirty="0">
                <a:latin typeface="Times New Roman" panose="02020603050405020304" pitchFamily="18" charset="0"/>
                <a:cs typeface="Times New Roman" panose="02020603050405020304" pitchFamily="18" charset="0"/>
              </a:rPr>
              <a:t>, S. (2018). Competitive Caching with Machine Learned Advice. </a:t>
            </a:r>
            <a:r>
              <a:rPr lang="en-US" sz="900" i="1" dirty="0">
                <a:latin typeface="Times New Roman" panose="02020603050405020304" pitchFamily="18" charset="0"/>
                <a:cs typeface="Times New Roman" panose="02020603050405020304" pitchFamily="18" charset="0"/>
              </a:rPr>
              <a:t>Proceedings of the 35th International Conference on Machine Learning (ICML 2018)</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lvl="2"/>
            <a:r>
              <a:rPr lang="en-US" sz="900" dirty="0">
                <a:latin typeface="Times New Roman" panose="02020603050405020304" pitchFamily="18" charset="0"/>
                <a:cs typeface="Times New Roman" panose="02020603050405020304" pitchFamily="18" charset="0"/>
              </a:rPr>
              <a:t>   — Extended version: </a:t>
            </a:r>
            <a:r>
              <a:rPr lang="en-US" sz="900" dirty="0" err="1">
                <a:latin typeface="Times New Roman" panose="02020603050405020304" pitchFamily="18" charset="0"/>
                <a:cs typeface="Times New Roman" panose="02020603050405020304" pitchFamily="18" charset="0"/>
              </a:rPr>
              <a:t>Lykouris</a:t>
            </a:r>
            <a:r>
              <a:rPr lang="en-US" sz="900" dirty="0">
                <a:latin typeface="Times New Roman" panose="02020603050405020304" pitchFamily="18" charset="0"/>
                <a:cs typeface="Times New Roman" panose="02020603050405020304" pitchFamily="18" charset="0"/>
              </a:rPr>
              <a:t>, T., and </a:t>
            </a:r>
            <a:r>
              <a:rPr lang="en-US" sz="900" dirty="0" err="1">
                <a:latin typeface="Times New Roman" panose="02020603050405020304" pitchFamily="18" charset="0"/>
                <a:cs typeface="Times New Roman" panose="02020603050405020304" pitchFamily="18" charset="0"/>
              </a:rPr>
              <a:t>Vassilvitskii</a:t>
            </a:r>
            <a:r>
              <a:rPr lang="en-US" sz="900" dirty="0">
                <a:latin typeface="Times New Roman" panose="02020603050405020304" pitchFamily="18" charset="0"/>
                <a:cs typeface="Times New Roman" panose="02020603050405020304" pitchFamily="18" charset="0"/>
              </a:rPr>
              <a:t>, S. (2021). Competitive Caching with Machine Learned Advice. </a:t>
            </a:r>
            <a:r>
              <a:rPr lang="en-US" sz="900" i="1" dirty="0">
                <a:latin typeface="Times New Roman" panose="02020603050405020304" pitchFamily="18" charset="0"/>
                <a:cs typeface="Times New Roman" panose="02020603050405020304" pitchFamily="18" charset="0"/>
              </a:rPr>
              <a:t>Journal of the ACM (JACM)</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err="1">
                <a:latin typeface="Times New Roman" panose="02020603050405020304" pitchFamily="18" charset="0"/>
                <a:cs typeface="Times New Roman" panose="02020603050405020304" pitchFamily="18" charset="0"/>
              </a:rPr>
              <a:t>Roughgarden</a:t>
            </a:r>
            <a:r>
              <a:rPr lang="en-US" sz="900" dirty="0">
                <a:latin typeface="Times New Roman" panose="02020603050405020304" pitchFamily="18" charset="0"/>
                <a:cs typeface="Times New Roman" panose="02020603050405020304" pitchFamily="18" charset="0"/>
              </a:rPr>
              <a:t>, T. (2007). </a:t>
            </a:r>
            <a:r>
              <a:rPr lang="en-US" sz="900" i="1" dirty="0">
                <a:latin typeface="Times New Roman" panose="02020603050405020304" pitchFamily="18" charset="0"/>
                <a:cs typeface="Times New Roman" panose="02020603050405020304" pitchFamily="18" charset="0"/>
              </a:rPr>
              <a:t>Algorithmic Game Theory</a:t>
            </a:r>
            <a:r>
              <a:rPr lang="en-US" sz="900" dirty="0">
                <a:latin typeface="Times New Roman" panose="02020603050405020304" pitchFamily="18" charset="0"/>
                <a:cs typeface="Times New Roman" panose="02020603050405020304" pitchFamily="18" charset="0"/>
              </a:rPr>
              <a:t>. Cambridge University Press.</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Sun, B., Lee, R., </a:t>
            </a:r>
            <a:r>
              <a:rPr lang="en-US" sz="900" dirty="0" err="1">
                <a:latin typeface="Times New Roman" panose="02020603050405020304" pitchFamily="18" charset="0"/>
                <a:cs typeface="Times New Roman" panose="02020603050405020304" pitchFamily="18" charset="0"/>
              </a:rPr>
              <a:t>Hajiesmaili</a:t>
            </a:r>
            <a:r>
              <a:rPr lang="en-US" sz="900" dirty="0">
                <a:latin typeface="Times New Roman" panose="02020603050405020304" pitchFamily="18" charset="0"/>
                <a:cs typeface="Times New Roman" panose="02020603050405020304" pitchFamily="18" charset="0"/>
              </a:rPr>
              <a:t>, M., Wierman, A., and Tsang, D. H. K. (2021). Pareto-Optimal Learning-Augmented Algorithms for Online Conversion Problems. </a:t>
            </a:r>
            <a:r>
              <a:rPr lang="en-US" sz="900" i="1" dirty="0">
                <a:latin typeface="Times New Roman" panose="02020603050405020304" pitchFamily="18" charset="0"/>
                <a:cs typeface="Times New Roman" panose="02020603050405020304" pitchFamily="18" charset="0"/>
              </a:rPr>
              <a:t>Advances in Neural Information Processing Systems (</a:t>
            </a:r>
            <a:r>
              <a:rPr lang="en-US" sz="900" i="1" dirty="0" err="1">
                <a:latin typeface="Times New Roman" panose="02020603050405020304" pitchFamily="18" charset="0"/>
                <a:cs typeface="Times New Roman" panose="02020603050405020304" pitchFamily="18" charset="0"/>
              </a:rPr>
              <a:t>NeurIPS</a:t>
            </a:r>
            <a:r>
              <a:rPr lang="en-US" sz="900" i="1" dirty="0">
                <a:latin typeface="Times New Roman" panose="02020603050405020304" pitchFamily="18" charset="0"/>
                <a:cs typeface="Times New Roman" panose="02020603050405020304" pitchFamily="18" charset="0"/>
              </a:rPr>
              <a:t> 2021)</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Sun, Y., and Wu, X. (2021). Learning-Augmented Online Algorithms under Gradual Input Drift. </a:t>
            </a:r>
            <a:r>
              <a:rPr lang="en-US" sz="900" i="1" dirty="0">
                <a:latin typeface="Times New Roman" panose="02020603050405020304" pitchFamily="18" charset="0"/>
                <a:cs typeface="Times New Roman" panose="02020603050405020304" pitchFamily="18" charset="0"/>
              </a:rPr>
              <a:t>Proceedings of the ACM on Measurement and Analysis of Computing Systems (SIGMETRICS 2021)</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Sun, Y., Wang, J., and Wu, X. (2024). Online Algorithms with Uncertainty-Quantified Predictions. </a:t>
            </a:r>
            <a:r>
              <a:rPr lang="en-US" sz="900" i="1" dirty="0">
                <a:latin typeface="Times New Roman" panose="02020603050405020304" pitchFamily="18" charset="0"/>
                <a:cs typeface="Times New Roman" panose="02020603050405020304" pitchFamily="18" charset="0"/>
              </a:rPr>
              <a:t>Proceedings of the 41st International Conference on Machine Learning (ICML 2024)</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endParaRPr lang="en-US" sz="900" dirty="0">
              <a:latin typeface="Times New Roman" panose="02020603050405020304" pitchFamily="18" charset="0"/>
              <a:cs typeface="Times New Roman" panose="02020603050405020304" pitchFamily="18" charset="0"/>
            </a:endParaRPr>
          </a:p>
          <a:p>
            <a:pPr marL="228600" indent="-228600">
              <a:buFont typeface="+mj-lt"/>
              <a:buAutoNum type="arabicPeriod"/>
            </a:pPr>
            <a:r>
              <a:rPr lang="en-US" sz="900" dirty="0">
                <a:latin typeface="Times New Roman" panose="02020603050405020304" pitchFamily="18" charset="0"/>
                <a:cs typeface="Times New Roman" panose="02020603050405020304" pitchFamily="18" charset="0"/>
              </a:rPr>
              <a:t>Yao, A. C. (1977). Probabilistic Computations: Toward a Unified Measure of Complexity. </a:t>
            </a:r>
            <a:r>
              <a:rPr lang="en-US" sz="900" i="1" dirty="0">
                <a:latin typeface="Times New Roman" panose="02020603050405020304" pitchFamily="18" charset="0"/>
                <a:cs typeface="Times New Roman" panose="02020603050405020304" pitchFamily="18" charset="0"/>
              </a:rPr>
              <a:t>Proceedings of the 18th Annual Symposium on Foundations of Computer Science (FOCS 1977)</a:t>
            </a:r>
            <a:r>
              <a:rPr lang="en-US" sz="900" dirty="0">
                <a:latin typeface="Times New Roman" panose="02020603050405020304" pitchFamily="18" charset="0"/>
                <a:cs typeface="Times New Roman" panose="02020603050405020304" pitchFamily="18" charset="0"/>
              </a:rPr>
              <a:t>.</a:t>
            </a:r>
            <a:endParaRPr lang="en-US" sz="9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70736" y="72702"/>
            <a:ext cx="1393330" cy="400110"/>
          </a:xfrm>
          <a:prstGeom prst="rect">
            <a:avLst/>
          </a:prstGeom>
          <a:noFill/>
        </p:spPr>
        <p:txBody>
          <a:bodyPr wrap="none" rtlCol="0">
            <a:spAutoFit/>
          </a:bodyPr>
          <a:lstStyle/>
          <a:p>
            <a:r>
              <a:rPr lang="en-US" sz="2000" i="1" dirty="0">
                <a:latin typeface="Times New Roman" panose="02020603050405020304" pitchFamily="18" charset="0"/>
                <a:cs typeface="Times New Roman" panose="02020603050405020304" pitchFamily="18" charset="0"/>
              </a:rPr>
              <a:t>References:</a:t>
            </a:r>
            <a:endParaRPr lang="en-US" sz="2000" i="1"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Investing in the Stock Market Pitch Deck by Slidesgo">
  <a:themeElements>
    <a:clrScheme name="Simple Light">
      <a:dk1>
        <a:srgbClr val="7C4E1C"/>
      </a:dk1>
      <a:lt1>
        <a:srgbClr val="FFFCF7"/>
      </a:lt1>
      <a:dk2>
        <a:srgbClr val="CA871E"/>
      </a:dk2>
      <a:lt2>
        <a:srgbClr val="ECD4C0"/>
      </a:lt2>
      <a:accent1>
        <a:srgbClr val="C3B5A7"/>
      </a:accent1>
      <a:accent2>
        <a:srgbClr val="FFFFFF"/>
      </a:accent2>
      <a:accent3>
        <a:srgbClr val="FFFFFF"/>
      </a:accent3>
      <a:accent4>
        <a:srgbClr val="FFFFFF"/>
      </a:accent4>
      <a:accent5>
        <a:srgbClr val="FFFFFF"/>
      </a:accent5>
      <a:accent6>
        <a:srgbClr val="FFFFFF"/>
      </a:accent6>
      <a:hlink>
        <a:srgbClr val="7C4E1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10387</Words>
  <Application>WPS Office WWO_wpscloud_20250423215414-41395dff3a</Application>
  <PresentationFormat>On-screen Show (16:9)</PresentationFormat>
  <Paragraphs>465</Paragraphs>
  <Slides>19</Slides>
  <Notes>12</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19</vt:i4>
      </vt:variant>
    </vt:vector>
  </HeadingPairs>
  <TitlesOfParts>
    <vt:vector size="41" baseType="lpstr">
      <vt:lpstr>Arial</vt:lpstr>
      <vt:lpstr>宋体</vt:lpstr>
      <vt:lpstr>Wingdings</vt:lpstr>
      <vt:lpstr>Arial</vt:lpstr>
      <vt:lpstr>Kanit Medium</vt:lpstr>
      <vt:lpstr>Work Sans</vt:lpstr>
      <vt:lpstr>Raleway</vt:lpstr>
      <vt:lpstr>Work Sans Light</vt:lpstr>
      <vt:lpstr>Nunito Light</vt:lpstr>
      <vt:lpstr>Times New Roman</vt:lpstr>
      <vt:lpstr>Calisto MT</vt:lpstr>
      <vt:lpstr>Cooper Black</vt:lpstr>
      <vt:lpstr>Cambria Math</vt:lpstr>
      <vt:lpstr>Roboto</vt:lpstr>
      <vt:lpstr>汉仪书宋二KW</vt:lpstr>
      <vt:lpstr>Kingsoft Confetti</vt:lpstr>
      <vt:lpstr>Kingsoft Math</vt:lpstr>
      <vt:lpstr>Noto Serif Devanagari</vt:lpstr>
      <vt:lpstr>宋体</vt:lpstr>
      <vt:lpstr>华文中宋</vt:lpstr>
      <vt:lpstr>DejaVu Sans</vt:lpstr>
      <vt:lpstr>Investing in the Stock Market Pitch Deck by Slidesgo</vt:lpstr>
      <vt:lpstr>Trust-Worthy Online Decision-Making: Augmenting Online Conversion with Machine-Learned Predictions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Don’t trust too much, don’t trust blindly. Trust wisely!</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Trust-Worthy Online Decision-Making: Augmenting Online Conversion with Machine-Learned Predictions</dc:title>
  <dc:creator/>
  <cp:lastModifiedBy>Sizhe Li</cp:lastModifiedBy>
  <dcterms:created xsi:type="dcterms:W3CDTF">2025-04-26T16:22:39Z</dcterms:created>
  <dcterms:modified xsi:type="dcterms:W3CDTF">2025-04-26T16:22:39Z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7B793B7D9D09438B8C6AA92401A298D2_12</vt:lpwstr>
  </property>
  <property fmtid="{D5CDD505-2E9C-101B-9397-08002B2CF9AE}" pid="3" name="KSOProductBuildVer">
    <vt:lpwstr>2052-12.9.0.21184</vt:lpwstr>
  </property>
</Properties>
</file>